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79" r:id="rId2"/>
  </p:sldMasterIdLst>
  <p:notesMasterIdLst>
    <p:notesMasterId r:id="rId32"/>
  </p:notesMasterIdLst>
  <p:handoutMasterIdLst>
    <p:handoutMasterId r:id="rId33"/>
  </p:handoutMasterIdLst>
  <p:sldIdLst>
    <p:sldId id="256" r:id="rId3"/>
    <p:sldId id="315" r:id="rId4"/>
    <p:sldId id="264" r:id="rId5"/>
    <p:sldId id="324" r:id="rId6"/>
    <p:sldId id="265" r:id="rId7"/>
    <p:sldId id="325" r:id="rId8"/>
    <p:sldId id="316" r:id="rId9"/>
    <p:sldId id="335" r:id="rId10"/>
    <p:sldId id="327" r:id="rId11"/>
    <p:sldId id="339" r:id="rId12"/>
    <p:sldId id="337" r:id="rId13"/>
    <p:sldId id="338" r:id="rId14"/>
    <p:sldId id="333" r:id="rId15"/>
    <p:sldId id="340" r:id="rId16"/>
    <p:sldId id="317" r:id="rId17"/>
    <p:sldId id="341" r:id="rId18"/>
    <p:sldId id="349" r:id="rId19"/>
    <p:sldId id="350" r:id="rId20"/>
    <p:sldId id="351" r:id="rId21"/>
    <p:sldId id="352" r:id="rId22"/>
    <p:sldId id="353" r:id="rId23"/>
    <p:sldId id="355" r:id="rId24"/>
    <p:sldId id="354" r:id="rId25"/>
    <p:sldId id="356" r:id="rId26"/>
    <p:sldId id="357" r:id="rId27"/>
    <p:sldId id="358" r:id="rId28"/>
    <p:sldId id="318" r:id="rId29"/>
    <p:sldId id="359" r:id="rId30"/>
    <p:sldId id="313" r:id="rId31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89" autoAdjust="0"/>
    <p:restoredTop sz="93750"/>
  </p:normalViewPr>
  <p:slideViewPr>
    <p:cSldViewPr snapToGrid="0" snapToObjects="1">
      <p:cViewPr varScale="1">
        <p:scale>
          <a:sx n="109" d="100"/>
          <a:sy n="109" d="100"/>
        </p:scale>
        <p:origin x="6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3284" y="8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B1E-4A57-BCA7-5BE4EB4595F0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03C-4AF1-AC8F-BDAB4A5A5345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0.72</c:v>
                </c:pt>
                <c:pt idx="1">
                  <c:v>0.28000000000000003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03C-4AF1-AC8F-BDAB4A5A53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2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7871BB-FC01-4CE3-958D-FFFE2B3CD5FF}" type="datetimeFigureOut">
              <a:rPr lang="zh-CN" altLang="en-US" smtClean="0"/>
              <a:t>2019/3/27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D4B60B-396C-407B-993E-117D11CD67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2365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iff>
</file>

<file path=ppt/media/image11.png>
</file>

<file path=ppt/media/image12.png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  <a:t>2019/3/27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 flipH="1">
            <a:off x="2300385" y="2042694"/>
            <a:ext cx="1975981" cy="441731"/>
          </a:xfrm>
          <a:prstGeom prst="triangle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 userDrawn="1"/>
        </p:nvSpPr>
        <p:spPr>
          <a:xfrm flipV="1">
            <a:off x="7918560" y="4382740"/>
            <a:ext cx="1975981" cy="441731"/>
          </a:xfrm>
          <a:prstGeom prst="triangle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2266" t="12948" r="2266" b="10678"/>
          <a:stretch/>
        </p:blipFill>
        <p:spPr>
          <a:xfrm>
            <a:off x="2970144" y="393700"/>
            <a:ext cx="6070600" cy="6070600"/>
          </a:xfrm>
          <a:prstGeom prst="ellipse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2297458" y="2484425"/>
            <a:ext cx="7597083" cy="1919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2970213" y="2776538"/>
            <a:ext cx="6003925" cy="13128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/>
            </a:lvl1pPr>
          </a:lstStyle>
          <a:p>
            <a:pPr algn="ctr"/>
            <a:endParaRPr lang="en-US" altLang="zh-CN" sz="4800" b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3704299" y="4477968"/>
            <a:ext cx="4783401" cy="305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lvl="0"/>
            <a:endParaRPr lang="en-US" altLang="zh-CN" dirty="0"/>
          </a:p>
        </p:txBody>
      </p:sp>
      <p:sp>
        <p:nvSpPr>
          <p:cNvPr id="12" name="文本占位符 10"/>
          <p:cNvSpPr>
            <a:spLocks noGrp="1"/>
          </p:cNvSpPr>
          <p:nvPr>
            <p:ph type="body" sz="quarter" idx="12"/>
          </p:nvPr>
        </p:nvSpPr>
        <p:spPr>
          <a:xfrm>
            <a:off x="3704299" y="4789519"/>
            <a:ext cx="4783401" cy="305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lvl="0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72159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50000" t="12948" r="2266" b="10678"/>
          <a:stretch/>
        </p:blipFill>
        <p:spPr>
          <a:xfrm>
            <a:off x="-1" y="1388533"/>
            <a:ext cx="2269067" cy="4538134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677282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t="868" r="31950" b="94516"/>
          <a:stretch/>
        </p:blipFill>
        <p:spPr>
          <a:xfrm>
            <a:off x="9000067" y="3429000"/>
            <a:ext cx="3191933" cy="3429000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805173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3854625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06995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573996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18746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2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2655614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3348787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4041960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2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2583581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53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3260521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54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3965206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2353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2300853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2994026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3687199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9" name="椭圆 248"/>
          <p:cNvSpPr/>
          <p:nvPr userDrawn="1"/>
        </p:nvSpPr>
        <p:spPr>
          <a:xfrm>
            <a:off x="6743053" y="4380372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5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223891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6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291585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7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3620539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8" name="文本占位符 251"/>
          <p:cNvSpPr>
            <a:spLocks noGrp="1"/>
          </p:cNvSpPr>
          <p:nvPr>
            <p:ph type="body" sz="quarter" idx="14"/>
          </p:nvPr>
        </p:nvSpPr>
        <p:spPr>
          <a:xfrm>
            <a:off x="7280709" y="4292938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2322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2009661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2702834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3396007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9" name="椭圆 248"/>
          <p:cNvSpPr/>
          <p:nvPr userDrawn="1"/>
        </p:nvSpPr>
        <p:spPr>
          <a:xfrm>
            <a:off x="6743053" y="4089180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0" name="椭圆 249"/>
          <p:cNvSpPr/>
          <p:nvPr userDrawn="1"/>
        </p:nvSpPr>
        <p:spPr>
          <a:xfrm>
            <a:off x="6743053" y="4782353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8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1962982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59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2639922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0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3344607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1" name="文本占位符 251"/>
          <p:cNvSpPr>
            <a:spLocks noGrp="1"/>
          </p:cNvSpPr>
          <p:nvPr>
            <p:ph type="body" sz="quarter" idx="14"/>
          </p:nvPr>
        </p:nvSpPr>
        <p:spPr>
          <a:xfrm>
            <a:off x="7280709" y="4017006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2" name="文本占位符 251"/>
          <p:cNvSpPr>
            <a:spLocks noGrp="1"/>
          </p:cNvSpPr>
          <p:nvPr>
            <p:ph type="body" sz="quarter" idx="15"/>
          </p:nvPr>
        </p:nvSpPr>
        <p:spPr>
          <a:xfrm>
            <a:off x="7280709" y="467580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289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1656429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2349602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3042775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9" name="椭圆 248"/>
          <p:cNvSpPr/>
          <p:nvPr userDrawn="1"/>
        </p:nvSpPr>
        <p:spPr>
          <a:xfrm>
            <a:off x="6743053" y="3735948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0" name="椭圆 249"/>
          <p:cNvSpPr/>
          <p:nvPr userDrawn="1"/>
        </p:nvSpPr>
        <p:spPr>
          <a:xfrm>
            <a:off x="6743053" y="4429121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1" name="椭圆 250"/>
          <p:cNvSpPr/>
          <p:nvPr userDrawn="1"/>
        </p:nvSpPr>
        <p:spPr>
          <a:xfrm>
            <a:off x="6743053" y="5122293"/>
            <a:ext cx="211754" cy="211754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8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1610100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59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2299551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0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2989002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1" name="文本占位符 251"/>
          <p:cNvSpPr>
            <a:spLocks noGrp="1"/>
          </p:cNvSpPr>
          <p:nvPr>
            <p:ph type="body" sz="quarter" idx="14"/>
          </p:nvPr>
        </p:nvSpPr>
        <p:spPr>
          <a:xfrm>
            <a:off x="7280709" y="3678453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2" name="文本占位符 251"/>
          <p:cNvSpPr>
            <a:spLocks noGrp="1"/>
          </p:cNvSpPr>
          <p:nvPr>
            <p:ph type="body" sz="quarter" idx="15"/>
          </p:nvPr>
        </p:nvSpPr>
        <p:spPr>
          <a:xfrm>
            <a:off x="7280709" y="505735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3" name="文本占位符 251"/>
          <p:cNvSpPr>
            <a:spLocks noGrp="1"/>
          </p:cNvSpPr>
          <p:nvPr>
            <p:ph type="body" sz="quarter" idx="16"/>
          </p:nvPr>
        </p:nvSpPr>
        <p:spPr>
          <a:xfrm>
            <a:off x="7280709" y="436790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1711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t="868" b="92817"/>
          <a:stretch/>
        </p:blipFill>
        <p:spPr>
          <a:xfrm>
            <a:off x="3208866" y="541868"/>
            <a:ext cx="5774268" cy="5774264"/>
          </a:xfrm>
          <a:prstGeom prst="rect">
            <a:avLst/>
          </a:prstGeom>
        </p:spPr>
      </p:pic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4385865" y="2980266"/>
            <a:ext cx="3420269" cy="897467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ctr">
              <a:buNone/>
              <a:defRPr sz="6000" b="1">
                <a:ln w="635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6374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51718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­_1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2266" t="29452" r="25122" b="10679"/>
          <a:stretch/>
        </p:blipFill>
        <p:spPr>
          <a:xfrm>
            <a:off x="9152467" y="-1"/>
            <a:ext cx="3039533" cy="3132667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755470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t="868" r="50000" b="92817"/>
          <a:stretch/>
        </p:blipFill>
        <p:spPr>
          <a:xfrm>
            <a:off x="8970432" y="207434"/>
            <a:ext cx="3221568" cy="6443132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899120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44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92" r:id="rId3"/>
    <p:sldLayoutId id="2147483693" r:id="rId4"/>
    <p:sldLayoutId id="2147483694" r:id="rId5"/>
    <p:sldLayoutId id="2147483684" r:id="rId6"/>
    <p:sldLayoutId id="2147483662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86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08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5" r:id="rId2"/>
    <p:sldLayoutId id="214748368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hyperlink" Target="https://hub.docker.com/search/?type=image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hyperlink" Target="https://www.docker.com/products/docker-toolbox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yeasy.gitbooks.io/docker_practice/image/build.html" TargetMode="Externa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970213" y="2776538"/>
            <a:ext cx="6500358" cy="1312862"/>
          </a:xfrm>
        </p:spPr>
        <p:txBody>
          <a:bodyPr/>
          <a:lstStyle/>
          <a:p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Python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深度学习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——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 </a:t>
            </a:r>
            <a:r>
              <a: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运用</a:t>
            </a: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</a:t>
            </a:r>
            <a:r>
              <a: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搭建深度学习环境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文本占位符 2">
            <a:extLst>
              <a:ext uri="{FF2B5EF4-FFF2-40B4-BE49-F238E27FC236}">
                <a16:creationId xmlns:a16="http://schemas.microsoft.com/office/drawing/2014/main" id="{B4BE1704-3162-364C-99FC-D8DF86ECFEEA}"/>
              </a:ext>
            </a:extLst>
          </p:cNvPr>
          <p:cNvSpPr txBox="1">
            <a:spLocks/>
          </p:cNvSpPr>
          <p:nvPr/>
        </p:nvSpPr>
        <p:spPr>
          <a:xfrm>
            <a:off x="3580474" y="4541468"/>
            <a:ext cx="4783401" cy="305700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bg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+mn-lt"/>
                <a:cs typeface="+mn-ea"/>
                <a:sym typeface="+mn-lt"/>
              </a:rPr>
              <a:t>讲解人：猫饼君</a:t>
            </a:r>
            <a:endParaRPr lang="en-US" altLang="zh-CN" dirty="0">
              <a:latin typeface="+mn-lt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84687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958014" y="123661"/>
            <a:ext cx="3613986" cy="461434"/>
          </a:xfrm>
        </p:spPr>
        <p:txBody>
          <a:bodyPr/>
          <a:lstStyle/>
          <a:p>
            <a:r>
              <a:rPr lang="zh-CN" altLang="en-US" b="1" dirty="0">
                <a:cs typeface="+mn-ea"/>
                <a:sym typeface="+mn-lt"/>
              </a:rPr>
              <a:t>导入</a:t>
            </a:r>
            <a:r>
              <a:rPr lang="en-US" altLang="zh-CN" b="1" dirty="0">
                <a:cs typeface="+mn-ea"/>
                <a:sym typeface="+mn-lt"/>
              </a:rPr>
              <a:t>Docker</a:t>
            </a:r>
            <a:r>
              <a:rPr lang="zh-CN" altLang="en-US" b="1" dirty="0">
                <a:cs typeface="+mn-ea"/>
                <a:sym typeface="+mn-lt"/>
              </a:rPr>
              <a:t> </a:t>
            </a:r>
            <a:r>
              <a:rPr lang="en-US" altLang="zh-CN" b="1" dirty="0">
                <a:cs typeface="+mn-ea"/>
                <a:sym typeface="+mn-lt"/>
              </a:rPr>
              <a:t>image</a:t>
            </a:r>
            <a:r>
              <a:rPr lang="zh-CN" altLang="en-US" b="1" dirty="0">
                <a:cs typeface="+mn-ea"/>
                <a:sym typeface="+mn-lt"/>
              </a:rPr>
              <a:t>文件</a:t>
            </a:r>
            <a:endParaRPr lang="en-US" altLang="zh-CN" b="1" dirty="0">
              <a:cs typeface="+mn-ea"/>
              <a:sym typeface="+mn-lt"/>
            </a:endParaRPr>
          </a:p>
          <a:p>
            <a:endParaRPr lang="zh-CN" altLang="en-US" b="1" dirty="0">
              <a:cs typeface="+mn-ea"/>
              <a:sym typeface="+mn-lt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814632" y="885554"/>
            <a:ext cx="1034118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D8C04E11-CDE5-8B4A-AB4B-3C01B7BCF913}"/>
              </a:ext>
            </a:extLst>
          </p:cNvPr>
          <p:cNvSpPr txBox="1"/>
          <p:nvPr/>
        </p:nvSpPr>
        <p:spPr>
          <a:xfrm>
            <a:off x="1276868" y="1487848"/>
            <a:ext cx="96513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 Docker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Hub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上有大量的高质量的镜像可以用</a:t>
            </a:r>
            <a:r>
              <a:rPr lang="zh-CN" altLang="e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。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可以在这个网站上搜索自己想用的镜像文件。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cs typeface="+mn-ea"/>
            </a:endParaRPr>
          </a:p>
          <a:p>
            <a:endParaRPr lang="en-US" altLang="zh-CN" sz="1600" dirty="0"/>
          </a:p>
          <a:p>
            <a:r>
              <a:rPr lang="en-US" altLang="zh-CN" sz="1600" dirty="0"/>
              <a:t>Docker</a:t>
            </a:r>
            <a:r>
              <a:rPr lang="zh-CN" altLang="en-US" sz="1600" dirty="0"/>
              <a:t> </a:t>
            </a:r>
            <a:r>
              <a:rPr lang="en-US" altLang="zh-CN" sz="1600" dirty="0"/>
              <a:t>Hub</a:t>
            </a:r>
            <a:r>
              <a:rPr lang="zh-CN" altLang="en-US" sz="1600" dirty="0"/>
              <a:t>链接：</a:t>
            </a:r>
            <a:endParaRPr lang="en-US" altLang="zh-CN" sz="1600" dirty="0"/>
          </a:p>
          <a:p>
            <a:r>
              <a:rPr lang="en" altLang="zh-CN" sz="1600" dirty="0">
                <a:hlinkClick r:id="rId2"/>
              </a:rPr>
              <a:t>https://hub.docker.com/search/?type=image</a:t>
            </a:r>
            <a:endParaRPr lang="en" altLang="zh-CN" sz="1600" dirty="0"/>
          </a:p>
          <a:p>
            <a:pPr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cs typeface="+mn-ea"/>
            </a:endParaRPr>
          </a:p>
          <a:p>
            <a:br>
              <a:rPr lang="zh-CN" altLang="en-US" sz="1600" dirty="0"/>
            </a:br>
            <a:endParaRPr lang="zh-CN" altLang="en-US" sz="16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43598AB-026B-1840-9FED-277EC6E9C2F2}"/>
              </a:ext>
            </a:extLst>
          </p:cNvPr>
          <p:cNvSpPr/>
          <p:nvPr/>
        </p:nvSpPr>
        <p:spPr>
          <a:xfrm>
            <a:off x="1393238" y="1006958"/>
            <a:ext cx="298831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 image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文件导入</a:t>
            </a:r>
          </a:p>
        </p:txBody>
      </p:sp>
      <p:sp>
        <p:nvSpPr>
          <p:cNvPr id="13" name="任意多边形 8">
            <a:extLst>
              <a:ext uri="{FF2B5EF4-FFF2-40B4-BE49-F238E27FC236}">
                <a16:creationId xmlns:a16="http://schemas.microsoft.com/office/drawing/2014/main" id="{E5D0B233-C19E-2748-955D-926BF039F9E5}"/>
              </a:ext>
            </a:extLst>
          </p:cNvPr>
          <p:cNvSpPr/>
          <p:nvPr/>
        </p:nvSpPr>
        <p:spPr>
          <a:xfrm rot="2654418">
            <a:off x="8513964" y="3584084"/>
            <a:ext cx="2502590" cy="2502590"/>
          </a:xfrm>
          <a:custGeom>
            <a:avLst/>
            <a:gdLst>
              <a:gd name="connsiteX0" fmla="*/ 1776349 w 2502590"/>
              <a:gd name="connsiteY0" fmla="*/ 399009 h 2502590"/>
              <a:gd name="connsiteX1" fmla="*/ 1971011 w 2502590"/>
              <a:gd name="connsiteY1" fmla="*/ 235660 h 2502590"/>
              <a:gd name="connsiteX2" fmla="*/ 2126523 w 2502590"/>
              <a:gd name="connsiteY2" fmla="*/ 366150 h 2502590"/>
              <a:gd name="connsiteX3" fmla="*/ 1999458 w 2502590"/>
              <a:gd name="connsiteY3" fmla="*/ 586220 h 2502590"/>
              <a:gd name="connsiteX4" fmla="*/ 2201349 w 2502590"/>
              <a:gd name="connsiteY4" fmla="*/ 935905 h 2502590"/>
              <a:gd name="connsiteX5" fmla="*/ 2455467 w 2502590"/>
              <a:gd name="connsiteY5" fmla="*/ 935898 h 2502590"/>
              <a:gd name="connsiteX6" fmla="*/ 2490719 w 2502590"/>
              <a:gd name="connsiteY6" fmla="*/ 1135820 h 2502590"/>
              <a:gd name="connsiteX7" fmla="*/ 2251923 w 2502590"/>
              <a:gd name="connsiteY7" fmla="*/ 1222728 h 2502590"/>
              <a:gd name="connsiteX8" fmla="*/ 2181807 w 2502590"/>
              <a:gd name="connsiteY8" fmla="*/ 1620375 h 2502590"/>
              <a:gd name="connsiteX9" fmla="*/ 2376478 w 2502590"/>
              <a:gd name="connsiteY9" fmla="*/ 1783714 h 2502590"/>
              <a:gd name="connsiteX10" fmla="*/ 2274974 w 2502590"/>
              <a:gd name="connsiteY10" fmla="*/ 1959523 h 2502590"/>
              <a:gd name="connsiteX11" fmla="*/ 2036183 w 2502590"/>
              <a:gd name="connsiteY11" fmla="*/ 1872603 h 2502590"/>
              <a:gd name="connsiteX12" fmla="*/ 1726869 w 2502590"/>
              <a:gd name="connsiteY12" fmla="*/ 2132148 h 2502590"/>
              <a:gd name="connsiteX13" fmla="*/ 1771003 w 2502590"/>
              <a:gd name="connsiteY13" fmla="*/ 2382405 h 2502590"/>
              <a:gd name="connsiteX14" fmla="*/ 1580239 w 2502590"/>
              <a:gd name="connsiteY14" fmla="*/ 2451837 h 2502590"/>
              <a:gd name="connsiteX15" fmla="*/ 1453186 w 2502590"/>
              <a:gd name="connsiteY15" fmla="*/ 2231761 h 2502590"/>
              <a:gd name="connsiteX16" fmla="*/ 1049405 w 2502590"/>
              <a:gd name="connsiteY16" fmla="*/ 2231761 h 2502590"/>
              <a:gd name="connsiteX17" fmla="*/ 922351 w 2502590"/>
              <a:gd name="connsiteY17" fmla="*/ 2451837 h 2502590"/>
              <a:gd name="connsiteX18" fmla="*/ 731587 w 2502590"/>
              <a:gd name="connsiteY18" fmla="*/ 2382405 h 2502590"/>
              <a:gd name="connsiteX19" fmla="*/ 775721 w 2502590"/>
              <a:gd name="connsiteY19" fmla="*/ 2132148 h 2502590"/>
              <a:gd name="connsiteX20" fmla="*/ 466407 w 2502590"/>
              <a:gd name="connsiteY20" fmla="*/ 1872603 h 2502590"/>
              <a:gd name="connsiteX21" fmla="*/ 227616 w 2502590"/>
              <a:gd name="connsiteY21" fmla="*/ 1959523 h 2502590"/>
              <a:gd name="connsiteX22" fmla="*/ 126112 w 2502590"/>
              <a:gd name="connsiteY22" fmla="*/ 1783714 h 2502590"/>
              <a:gd name="connsiteX23" fmla="*/ 320783 w 2502590"/>
              <a:gd name="connsiteY23" fmla="*/ 1620374 h 2502590"/>
              <a:gd name="connsiteX24" fmla="*/ 250667 w 2502590"/>
              <a:gd name="connsiteY24" fmla="*/ 1222727 h 2502590"/>
              <a:gd name="connsiteX25" fmla="*/ 11871 w 2502590"/>
              <a:gd name="connsiteY25" fmla="*/ 1135820 h 2502590"/>
              <a:gd name="connsiteX26" fmla="*/ 47123 w 2502590"/>
              <a:gd name="connsiteY26" fmla="*/ 935898 h 2502590"/>
              <a:gd name="connsiteX27" fmla="*/ 301241 w 2502590"/>
              <a:gd name="connsiteY27" fmla="*/ 935904 h 2502590"/>
              <a:gd name="connsiteX28" fmla="*/ 503131 w 2502590"/>
              <a:gd name="connsiteY28" fmla="*/ 586219 h 2502590"/>
              <a:gd name="connsiteX29" fmla="*/ 376067 w 2502590"/>
              <a:gd name="connsiteY29" fmla="*/ 366150 h 2502590"/>
              <a:gd name="connsiteX30" fmla="*/ 531579 w 2502590"/>
              <a:gd name="connsiteY30" fmla="*/ 235660 h 2502590"/>
              <a:gd name="connsiteX31" fmla="*/ 726241 w 2502590"/>
              <a:gd name="connsiteY31" fmla="*/ 399009 h 2502590"/>
              <a:gd name="connsiteX32" fmla="*/ 1105671 w 2502590"/>
              <a:gd name="connsiteY32" fmla="*/ 260908 h 2502590"/>
              <a:gd name="connsiteX33" fmla="*/ 1149792 w 2502590"/>
              <a:gd name="connsiteY33" fmla="*/ 10649 h 2502590"/>
              <a:gd name="connsiteX34" fmla="*/ 1352798 w 2502590"/>
              <a:gd name="connsiteY34" fmla="*/ 10649 h 2502590"/>
              <a:gd name="connsiteX35" fmla="*/ 1396919 w 2502590"/>
              <a:gd name="connsiteY35" fmla="*/ 260908 h 2502590"/>
              <a:gd name="connsiteX36" fmla="*/ 1776349 w 2502590"/>
              <a:gd name="connsiteY36" fmla="*/ 399009 h 2502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502590" h="2502590">
                <a:moveTo>
                  <a:pt x="1776349" y="399009"/>
                </a:moveTo>
                <a:lnTo>
                  <a:pt x="1971011" y="235660"/>
                </a:lnTo>
                <a:lnTo>
                  <a:pt x="2126523" y="366150"/>
                </a:lnTo>
                <a:lnTo>
                  <a:pt x="1999458" y="586220"/>
                </a:lnTo>
                <a:cubicBezTo>
                  <a:pt x="2089809" y="687858"/>
                  <a:pt x="2158503" y="806840"/>
                  <a:pt x="2201349" y="935905"/>
                </a:cubicBezTo>
                <a:lnTo>
                  <a:pt x="2455467" y="935898"/>
                </a:lnTo>
                <a:lnTo>
                  <a:pt x="2490719" y="1135820"/>
                </a:lnTo>
                <a:lnTo>
                  <a:pt x="2251923" y="1222728"/>
                </a:lnTo>
                <a:cubicBezTo>
                  <a:pt x="2255804" y="1358663"/>
                  <a:pt x="2231947" y="1493964"/>
                  <a:pt x="2181807" y="1620375"/>
                </a:cubicBezTo>
                <a:lnTo>
                  <a:pt x="2376478" y="1783714"/>
                </a:lnTo>
                <a:lnTo>
                  <a:pt x="2274974" y="1959523"/>
                </a:lnTo>
                <a:lnTo>
                  <a:pt x="2036183" y="1872603"/>
                </a:lnTo>
                <a:cubicBezTo>
                  <a:pt x="1951778" y="1979230"/>
                  <a:pt x="1846533" y="2067542"/>
                  <a:pt x="1726869" y="2132148"/>
                </a:cubicBezTo>
                <a:lnTo>
                  <a:pt x="1771003" y="2382405"/>
                </a:lnTo>
                <a:lnTo>
                  <a:pt x="1580239" y="2451837"/>
                </a:lnTo>
                <a:lnTo>
                  <a:pt x="1453186" y="2231761"/>
                </a:lnTo>
                <a:cubicBezTo>
                  <a:pt x="1319990" y="2259188"/>
                  <a:pt x="1182601" y="2259188"/>
                  <a:pt x="1049405" y="2231761"/>
                </a:cubicBezTo>
                <a:lnTo>
                  <a:pt x="922351" y="2451837"/>
                </a:lnTo>
                <a:lnTo>
                  <a:pt x="731587" y="2382405"/>
                </a:lnTo>
                <a:lnTo>
                  <a:pt x="775721" y="2132148"/>
                </a:lnTo>
                <a:cubicBezTo>
                  <a:pt x="656057" y="2067541"/>
                  <a:pt x="550812" y="1979230"/>
                  <a:pt x="466407" y="1872603"/>
                </a:cubicBezTo>
                <a:lnTo>
                  <a:pt x="227616" y="1959523"/>
                </a:lnTo>
                <a:lnTo>
                  <a:pt x="126112" y="1783714"/>
                </a:lnTo>
                <a:lnTo>
                  <a:pt x="320783" y="1620374"/>
                </a:lnTo>
                <a:cubicBezTo>
                  <a:pt x="270643" y="1493964"/>
                  <a:pt x="246786" y="1358663"/>
                  <a:pt x="250667" y="1222727"/>
                </a:cubicBezTo>
                <a:lnTo>
                  <a:pt x="11871" y="1135820"/>
                </a:lnTo>
                <a:lnTo>
                  <a:pt x="47123" y="935898"/>
                </a:lnTo>
                <a:lnTo>
                  <a:pt x="301241" y="935904"/>
                </a:lnTo>
                <a:cubicBezTo>
                  <a:pt x="344087" y="806839"/>
                  <a:pt x="412781" y="687857"/>
                  <a:pt x="503131" y="586219"/>
                </a:cubicBezTo>
                <a:lnTo>
                  <a:pt x="376067" y="366150"/>
                </a:lnTo>
                <a:lnTo>
                  <a:pt x="531579" y="235660"/>
                </a:lnTo>
                <a:lnTo>
                  <a:pt x="726241" y="399009"/>
                </a:lnTo>
                <a:cubicBezTo>
                  <a:pt x="842024" y="327680"/>
                  <a:pt x="971127" y="280691"/>
                  <a:pt x="1105671" y="260908"/>
                </a:cubicBezTo>
                <a:lnTo>
                  <a:pt x="1149792" y="10649"/>
                </a:lnTo>
                <a:lnTo>
                  <a:pt x="1352798" y="10649"/>
                </a:lnTo>
                <a:lnTo>
                  <a:pt x="1396919" y="260908"/>
                </a:lnTo>
                <a:cubicBezTo>
                  <a:pt x="1531463" y="280691"/>
                  <a:pt x="1660566" y="327681"/>
                  <a:pt x="1776349" y="3990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1552" tIns="644640" rIns="561552" bIns="688407" numCol="1" spcCol="1270" anchor="ctr" anchorCtr="0">
            <a:noAutofit/>
          </a:bodyPr>
          <a:lstStyle/>
          <a:p>
            <a:pPr lvl="0" algn="ctr" defTabSz="2044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600" kern="1200">
              <a:cs typeface="+mn-ea"/>
              <a:sym typeface="+mn-lt"/>
            </a:endParaRPr>
          </a:p>
        </p:txBody>
      </p:sp>
      <p:sp>
        <p:nvSpPr>
          <p:cNvPr id="14" name="环形箭头 13">
            <a:extLst>
              <a:ext uri="{FF2B5EF4-FFF2-40B4-BE49-F238E27FC236}">
                <a16:creationId xmlns:a16="http://schemas.microsoft.com/office/drawing/2014/main" id="{1B4EB0D9-028B-8242-8EFF-8F43D30135E4}"/>
              </a:ext>
            </a:extLst>
          </p:cNvPr>
          <p:cNvSpPr/>
          <p:nvPr/>
        </p:nvSpPr>
        <p:spPr>
          <a:xfrm rot="2654418">
            <a:off x="8325454" y="3204213"/>
            <a:ext cx="3203316" cy="3203316"/>
          </a:xfrm>
          <a:prstGeom prst="circularArrow">
            <a:avLst>
              <a:gd name="adj1" fmla="val 4688"/>
              <a:gd name="adj2" fmla="val 299029"/>
              <a:gd name="adj3" fmla="val 2524070"/>
              <a:gd name="adj4" fmla="val 15844352"/>
              <a:gd name="adj5" fmla="val 5469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EB2B6B9-D368-BD4A-8038-216FB44865F5}"/>
              </a:ext>
            </a:extLst>
          </p:cNvPr>
          <p:cNvSpPr/>
          <p:nvPr/>
        </p:nvSpPr>
        <p:spPr>
          <a:xfrm rot="2654418">
            <a:off x="11407218" y="5716182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82487F8-6C30-FE41-A7F2-DDF0002D5B6A}"/>
              </a:ext>
            </a:extLst>
          </p:cNvPr>
          <p:cNvSpPr/>
          <p:nvPr/>
        </p:nvSpPr>
        <p:spPr>
          <a:xfrm rot="2654418">
            <a:off x="1137641" y="1096940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F92E3A17-8E54-2D45-A968-A13F7550DF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868" y="2911079"/>
            <a:ext cx="54737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02775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958014" y="123661"/>
            <a:ext cx="3613986" cy="461434"/>
          </a:xfrm>
        </p:spPr>
        <p:txBody>
          <a:bodyPr/>
          <a:lstStyle/>
          <a:p>
            <a:r>
              <a:rPr lang="zh-CN" altLang="en-US" b="1" dirty="0">
                <a:cs typeface="+mn-ea"/>
                <a:sym typeface="+mn-lt"/>
              </a:rPr>
              <a:t>导入</a:t>
            </a:r>
            <a:r>
              <a:rPr lang="en-US" altLang="zh-CN" b="1" dirty="0">
                <a:cs typeface="+mn-ea"/>
                <a:sym typeface="+mn-lt"/>
              </a:rPr>
              <a:t>Docker</a:t>
            </a:r>
            <a:r>
              <a:rPr lang="zh-CN" altLang="en-US" b="1" dirty="0">
                <a:cs typeface="+mn-ea"/>
                <a:sym typeface="+mn-lt"/>
              </a:rPr>
              <a:t> </a:t>
            </a:r>
            <a:r>
              <a:rPr lang="en-US" altLang="zh-CN" b="1" dirty="0">
                <a:cs typeface="+mn-ea"/>
                <a:sym typeface="+mn-lt"/>
              </a:rPr>
              <a:t>image</a:t>
            </a:r>
            <a:r>
              <a:rPr lang="zh-CN" altLang="en-US" b="1" dirty="0">
                <a:cs typeface="+mn-ea"/>
                <a:sym typeface="+mn-lt"/>
              </a:rPr>
              <a:t>文件</a:t>
            </a:r>
            <a:endParaRPr lang="en-US" altLang="zh-CN" b="1" dirty="0">
              <a:cs typeface="+mn-ea"/>
              <a:sym typeface="+mn-lt"/>
            </a:endParaRPr>
          </a:p>
          <a:p>
            <a:endParaRPr lang="zh-CN" altLang="en-US" b="1" dirty="0">
              <a:cs typeface="+mn-ea"/>
              <a:sym typeface="+mn-lt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814632" y="885554"/>
            <a:ext cx="1034118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D8C04E11-CDE5-8B4A-AB4B-3C01B7BCF913}"/>
              </a:ext>
            </a:extLst>
          </p:cNvPr>
          <p:cNvSpPr txBox="1"/>
          <p:nvPr/>
        </p:nvSpPr>
        <p:spPr>
          <a:xfrm>
            <a:off x="1393238" y="1486473"/>
            <a:ext cx="79313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 Docker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Hub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上有大量的高质量的镜像可以用，这里我们就说一下怎么获取这些镜像。</a:t>
            </a: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从 </a:t>
            </a:r>
            <a:r>
              <a:rPr lang="e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Docker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镜像仓库获取镜像的命令是 </a:t>
            </a:r>
            <a:r>
              <a:rPr lang="e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docker pull</a:t>
            </a:r>
            <a:r>
              <a:rPr lang="zh-CN" altLang="e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。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其命令格式为：</a:t>
            </a:r>
          </a:p>
          <a:p>
            <a:br>
              <a:rPr lang="zh-CN" altLang="en-US" sz="1600" dirty="0"/>
            </a:br>
            <a:endParaRPr lang="zh-CN" altLang="en-US" sz="16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43598AB-026B-1840-9FED-277EC6E9C2F2}"/>
              </a:ext>
            </a:extLst>
          </p:cNvPr>
          <p:cNvSpPr/>
          <p:nvPr/>
        </p:nvSpPr>
        <p:spPr>
          <a:xfrm>
            <a:off x="1393238" y="1006958"/>
            <a:ext cx="298831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 image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文件导入</a:t>
            </a:r>
          </a:p>
        </p:txBody>
      </p:sp>
      <p:sp>
        <p:nvSpPr>
          <p:cNvPr id="13" name="任意多边形 8">
            <a:extLst>
              <a:ext uri="{FF2B5EF4-FFF2-40B4-BE49-F238E27FC236}">
                <a16:creationId xmlns:a16="http://schemas.microsoft.com/office/drawing/2014/main" id="{E5D0B233-C19E-2748-955D-926BF039F9E5}"/>
              </a:ext>
            </a:extLst>
          </p:cNvPr>
          <p:cNvSpPr/>
          <p:nvPr/>
        </p:nvSpPr>
        <p:spPr>
          <a:xfrm rot="2654418">
            <a:off x="8870803" y="3746043"/>
            <a:ext cx="2502590" cy="2502590"/>
          </a:xfrm>
          <a:custGeom>
            <a:avLst/>
            <a:gdLst>
              <a:gd name="connsiteX0" fmla="*/ 1776349 w 2502590"/>
              <a:gd name="connsiteY0" fmla="*/ 399009 h 2502590"/>
              <a:gd name="connsiteX1" fmla="*/ 1971011 w 2502590"/>
              <a:gd name="connsiteY1" fmla="*/ 235660 h 2502590"/>
              <a:gd name="connsiteX2" fmla="*/ 2126523 w 2502590"/>
              <a:gd name="connsiteY2" fmla="*/ 366150 h 2502590"/>
              <a:gd name="connsiteX3" fmla="*/ 1999458 w 2502590"/>
              <a:gd name="connsiteY3" fmla="*/ 586220 h 2502590"/>
              <a:gd name="connsiteX4" fmla="*/ 2201349 w 2502590"/>
              <a:gd name="connsiteY4" fmla="*/ 935905 h 2502590"/>
              <a:gd name="connsiteX5" fmla="*/ 2455467 w 2502590"/>
              <a:gd name="connsiteY5" fmla="*/ 935898 h 2502590"/>
              <a:gd name="connsiteX6" fmla="*/ 2490719 w 2502590"/>
              <a:gd name="connsiteY6" fmla="*/ 1135820 h 2502590"/>
              <a:gd name="connsiteX7" fmla="*/ 2251923 w 2502590"/>
              <a:gd name="connsiteY7" fmla="*/ 1222728 h 2502590"/>
              <a:gd name="connsiteX8" fmla="*/ 2181807 w 2502590"/>
              <a:gd name="connsiteY8" fmla="*/ 1620375 h 2502590"/>
              <a:gd name="connsiteX9" fmla="*/ 2376478 w 2502590"/>
              <a:gd name="connsiteY9" fmla="*/ 1783714 h 2502590"/>
              <a:gd name="connsiteX10" fmla="*/ 2274974 w 2502590"/>
              <a:gd name="connsiteY10" fmla="*/ 1959523 h 2502590"/>
              <a:gd name="connsiteX11" fmla="*/ 2036183 w 2502590"/>
              <a:gd name="connsiteY11" fmla="*/ 1872603 h 2502590"/>
              <a:gd name="connsiteX12" fmla="*/ 1726869 w 2502590"/>
              <a:gd name="connsiteY12" fmla="*/ 2132148 h 2502590"/>
              <a:gd name="connsiteX13" fmla="*/ 1771003 w 2502590"/>
              <a:gd name="connsiteY13" fmla="*/ 2382405 h 2502590"/>
              <a:gd name="connsiteX14" fmla="*/ 1580239 w 2502590"/>
              <a:gd name="connsiteY14" fmla="*/ 2451837 h 2502590"/>
              <a:gd name="connsiteX15" fmla="*/ 1453186 w 2502590"/>
              <a:gd name="connsiteY15" fmla="*/ 2231761 h 2502590"/>
              <a:gd name="connsiteX16" fmla="*/ 1049405 w 2502590"/>
              <a:gd name="connsiteY16" fmla="*/ 2231761 h 2502590"/>
              <a:gd name="connsiteX17" fmla="*/ 922351 w 2502590"/>
              <a:gd name="connsiteY17" fmla="*/ 2451837 h 2502590"/>
              <a:gd name="connsiteX18" fmla="*/ 731587 w 2502590"/>
              <a:gd name="connsiteY18" fmla="*/ 2382405 h 2502590"/>
              <a:gd name="connsiteX19" fmla="*/ 775721 w 2502590"/>
              <a:gd name="connsiteY19" fmla="*/ 2132148 h 2502590"/>
              <a:gd name="connsiteX20" fmla="*/ 466407 w 2502590"/>
              <a:gd name="connsiteY20" fmla="*/ 1872603 h 2502590"/>
              <a:gd name="connsiteX21" fmla="*/ 227616 w 2502590"/>
              <a:gd name="connsiteY21" fmla="*/ 1959523 h 2502590"/>
              <a:gd name="connsiteX22" fmla="*/ 126112 w 2502590"/>
              <a:gd name="connsiteY22" fmla="*/ 1783714 h 2502590"/>
              <a:gd name="connsiteX23" fmla="*/ 320783 w 2502590"/>
              <a:gd name="connsiteY23" fmla="*/ 1620374 h 2502590"/>
              <a:gd name="connsiteX24" fmla="*/ 250667 w 2502590"/>
              <a:gd name="connsiteY24" fmla="*/ 1222727 h 2502590"/>
              <a:gd name="connsiteX25" fmla="*/ 11871 w 2502590"/>
              <a:gd name="connsiteY25" fmla="*/ 1135820 h 2502590"/>
              <a:gd name="connsiteX26" fmla="*/ 47123 w 2502590"/>
              <a:gd name="connsiteY26" fmla="*/ 935898 h 2502590"/>
              <a:gd name="connsiteX27" fmla="*/ 301241 w 2502590"/>
              <a:gd name="connsiteY27" fmla="*/ 935904 h 2502590"/>
              <a:gd name="connsiteX28" fmla="*/ 503131 w 2502590"/>
              <a:gd name="connsiteY28" fmla="*/ 586219 h 2502590"/>
              <a:gd name="connsiteX29" fmla="*/ 376067 w 2502590"/>
              <a:gd name="connsiteY29" fmla="*/ 366150 h 2502590"/>
              <a:gd name="connsiteX30" fmla="*/ 531579 w 2502590"/>
              <a:gd name="connsiteY30" fmla="*/ 235660 h 2502590"/>
              <a:gd name="connsiteX31" fmla="*/ 726241 w 2502590"/>
              <a:gd name="connsiteY31" fmla="*/ 399009 h 2502590"/>
              <a:gd name="connsiteX32" fmla="*/ 1105671 w 2502590"/>
              <a:gd name="connsiteY32" fmla="*/ 260908 h 2502590"/>
              <a:gd name="connsiteX33" fmla="*/ 1149792 w 2502590"/>
              <a:gd name="connsiteY33" fmla="*/ 10649 h 2502590"/>
              <a:gd name="connsiteX34" fmla="*/ 1352798 w 2502590"/>
              <a:gd name="connsiteY34" fmla="*/ 10649 h 2502590"/>
              <a:gd name="connsiteX35" fmla="*/ 1396919 w 2502590"/>
              <a:gd name="connsiteY35" fmla="*/ 260908 h 2502590"/>
              <a:gd name="connsiteX36" fmla="*/ 1776349 w 2502590"/>
              <a:gd name="connsiteY36" fmla="*/ 399009 h 2502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502590" h="2502590">
                <a:moveTo>
                  <a:pt x="1776349" y="399009"/>
                </a:moveTo>
                <a:lnTo>
                  <a:pt x="1971011" y="235660"/>
                </a:lnTo>
                <a:lnTo>
                  <a:pt x="2126523" y="366150"/>
                </a:lnTo>
                <a:lnTo>
                  <a:pt x="1999458" y="586220"/>
                </a:lnTo>
                <a:cubicBezTo>
                  <a:pt x="2089809" y="687858"/>
                  <a:pt x="2158503" y="806840"/>
                  <a:pt x="2201349" y="935905"/>
                </a:cubicBezTo>
                <a:lnTo>
                  <a:pt x="2455467" y="935898"/>
                </a:lnTo>
                <a:lnTo>
                  <a:pt x="2490719" y="1135820"/>
                </a:lnTo>
                <a:lnTo>
                  <a:pt x="2251923" y="1222728"/>
                </a:lnTo>
                <a:cubicBezTo>
                  <a:pt x="2255804" y="1358663"/>
                  <a:pt x="2231947" y="1493964"/>
                  <a:pt x="2181807" y="1620375"/>
                </a:cubicBezTo>
                <a:lnTo>
                  <a:pt x="2376478" y="1783714"/>
                </a:lnTo>
                <a:lnTo>
                  <a:pt x="2274974" y="1959523"/>
                </a:lnTo>
                <a:lnTo>
                  <a:pt x="2036183" y="1872603"/>
                </a:lnTo>
                <a:cubicBezTo>
                  <a:pt x="1951778" y="1979230"/>
                  <a:pt x="1846533" y="2067542"/>
                  <a:pt x="1726869" y="2132148"/>
                </a:cubicBezTo>
                <a:lnTo>
                  <a:pt x="1771003" y="2382405"/>
                </a:lnTo>
                <a:lnTo>
                  <a:pt x="1580239" y="2451837"/>
                </a:lnTo>
                <a:lnTo>
                  <a:pt x="1453186" y="2231761"/>
                </a:lnTo>
                <a:cubicBezTo>
                  <a:pt x="1319990" y="2259188"/>
                  <a:pt x="1182601" y="2259188"/>
                  <a:pt x="1049405" y="2231761"/>
                </a:cubicBezTo>
                <a:lnTo>
                  <a:pt x="922351" y="2451837"/>
                </a:lnTo>
                <a:lnTo>
                  <a:pt x="731587" y="2382405"/>
                </a:lnTo>
                <a:lnTo>
                  <a:pt x="775721" y="2132148"/>
                </a:lnTo>
                <a:cubicBezTo>
                  <a:pt x="656057" y="2067541"/>
                  <a:pt x="550812" y="1979230"/>
                  <a:pt x="466407" y="1872603"/>
                </a:cubicBezTo>
                <a:lnTo>
                  <a:pt x="227616" y="1959523"/>
                </a:lnTo>
                <a:lnTo>
                  <a:pt x="126112" y="1783714"/>
                </a:lnTo>
                <a:lnTo>
                  <a:pt x="320783" y="1620374"/>
                </a:lnTo>
                <a:cubicBezTo>
                  <a:pt x="270643" y="1493964"/>
                  <a:pt x="246786" y="1358663"/>
                  <a:pt x="250667" y="1222727"/>
                </a:cubicBezTo>
                <a:lnTo>
                  <a:pt x="11871" y="1135820"/>
                </a:lnTo>
                <a:lnTo>
                  <a:pt x="47123" y="935898"/>
                </a:lnTo>
                <a:lnTo>
                  <a:pt x="301241" y="935904"/>
                </a:lnTo>
                <a:cubicBezTo>
                  <a:pt x="344087" y="806839"/>
                  <a:pt x="412781" y="687857"/>
                  <a:pt x="503131" y="586219"/>
                </a:cubicBezTo>
                <a:lnTo>
                  <a:pt x="376067" y="366150"/>
                </a:lnTo>
                <a:lnTo>
                  <a:pt x="531579" y="235660"/>
                </a:lnTo>
                <a:lnTo>
                  <a:pt x="726241" y="399009"/>
                </a:lnTo>
                <a:cubicBezTo>
                  <a:pt x="842024" y="327680"/>
                  <a:pt x="971127" y="280691"/>
                  <a:pt x="1105671" y="260908"/>
                </a:cubicBezTo>
                <a:lnTo>
                  <a:pt x="1149792" y="10649"/>
                </a:lnTo>
                <a:lnTo>
                  <a:pt x="1352798" y="10649"/>
                </a:lnTo>
                <a:lnTo>
                  <a:pt x="1396919" y="260908"/>
                </a:lnTo>
                <a:cubicBezTo>
                  <a:pt x="1531463" y="280691"/>
                  <a:pt x="1660566" y="327681"/>
                  <a:pt x="1776349" y="3990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1552" tIns="644640" rIns="561552" bIns="688407" numCol="1" spcCol="1270" anchor="ctr" anchorCtr="0">
            <a:noAutofit/>
          </a:bodyPr>
          <a:lstStyle/>
          <a:p>
            <a:pPr lvl="0" algn="ctr" defTabSz="2044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600" kern="1200">
              <a:cs typeface="+mn-ea"/>
              <a:sym typeface="+mn-lt"/>
            </a:endParaRPr>
          </a:p>
        </p:txBody>
      </p:sp>
      <p:sp>
        <p:nvSpPr>
          <p:cNvPr id="14" name="环形箭头 13">
            <a:extLst>
              <a:ext uri="{FF2B5EF4-FFF2-40B4-BE49-F238E27FC236}">
                <a16:creationId xmlns:a16="http://schemas.microsoft.com/office/drawing/2014/main" id="{1B4EB0D9-028B-8242-8EFF-8F43D30135E4}"/>
              </a:ext>
            </a:extLst>
          </p:cNvPr>
          <p:cNvSpPr/>
          <p:nvPr/>
        </p:nvSpPr>
        <p:spPr>
          <a:xfrm rot="2654418">
            <a:off x="8682293" y="3366172"/>
            <a:ext cx="3203316" cy="3203316"/>
          </a:xfrm>
          <a:prstGeom prst="circularArrow">
            <a:avLst>
              <a:gd name="adj1" fmla="val 4688"/>
              <a:gd name="adj2" fmla="val 299029"/>
              <a:gd name="adj3" fmla="val 2524070"/>
              <a:gd name="adj4" fmla="val 15844352"/>
              <a:gd name="adj5" fmla="val 5469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EB2B6B9-D368-BD4A-8038-216FB44865F5}"/>
              </a:ext>
            </a:extLst>
          </p:cNvPr>
          <p:cNvSpPr/>
          <p:nvPr/>
        </p:nvSpPr>
        <p:spPr>
          <a:xfrm rot="2654418">
            <a:off x="11764057" y="5878141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82487F8-6C30-FE41-A7F2-DDF0002D5B6A}"/>
              </a:ext>
            </a:extLst>
          </p:cNvPr>
          <p:cNvSpPr/>
          <p:nvPr/>
        </p:nvSpPr>
        <p:spPr>
          <a:xfrm rot="2654418">
            <a:off x="1137641" y="1096940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1F25A43-9561-0D43-B98B-667632A9BCDB}"/>
              </a:ext>
            </a:extLst>
          </p:cNvPr>
          <p:cNvSpPr/>
          <p:nvPr/>
        </p:nvSpPr>
        <p:spPr>
          <a:xfrm>
            <a:off x="1393239" y="2540984"/>
            <a:ext cx="6066928" cy="73866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" altLang="zh-CN" sz="1400" dirty="0">
              <a:solidFill>
                <a:schemeClr val="bg1"/>
              </a:solidFill>
            </a:endParaRPr>
          </a:p>
          <a:p>
            <a:r>
              <a:rPr lang="en" altLang="zh-CN" sz="1400" dirty="0">
                <a:solidFill>
                  <a:schemeClr val="bg1"/>
                </a:solidFill>
              </a:rPr>
              <a:t>docker pull [</a:t>
            </a:r>
            <a:r>
              <a:rPr lang="zh-CN" altLang="en-US" sz="1400" dirty="0">
                <a:solidFill>
                  <a:schemeClr val="bg1"/>
                </a:solidFill>
              </a:rPr>
              <a:t>选项</a:t>
            </a:r>
            <a:r>
              <a:rPr lang="en-US" altLang="zh-CN" sz="1400" dirty="0">
                <a:solidFill>
                  <a:schemeClr val="bg1"/>
                </a:solidFill>
              </a:rPr>
              <a:t>] [</a:t>
            </a:r>
            <a:r>
              <a:rPr lang="en" altLang="zh-CN" sz="1400" dirty="0">
                <a:solidFill>
                  <a:schemeClr val="bg1"/>
                </a:solidFill>
              </a:rPr>
              <a:t>Docker Registry </a:t>
            </a:r>
            <a:r>
              <a:rPr lang="zh-CN" altLang="en-US" sz="1400" dirty="0">
                <a:solidFill>
                  <a:schemeClr val="bg1"/>
                </a:solidFill>
              </a:rPr>
              <a:t>地址</a:t>
            </a:r>
            <a:r>
              <a:rPr lang="en-US" altLang="zh-CN" sz="1400" dirty="0">
                <a:solidFill>
                  <a:schemeClr val="bg1"/>
                </a:solidFill>
              </a:rPr>
              <a:t>[:</a:t>
            </a:r>
            <a:r>
              <a:rPr lang="zh-CN" altLang="en-US" sz="1400" dirty="0">
                <a:solidFill>
                  <a:schemeClr val="bg1"/>
                </a:solidFill>
              </a:rPr>
              <a:t>端口号</a:t>
            </a:r>
            <a:r>
              <a:rPr lang="en-US" altLang="zh-CN" sz="1400" dirty="0">
                <a:solidFill>
                  <a:schemeClr val="bg1"/>
                </a:solidFill>
              </a:rPr>
              <a:t>]/]</a:t>
            </a:r>
            <a:r>
              <a:rPr lang="zh-CN" altLang="en-US" sz="1400" dirty="0">
                <a:solidFill>
                  <a:schemeClr val="bg1"/>
                </a:solidFill>
              </a:rPr>
              <a:t>仓库名</a:t>
            </a:r>
            <a:r>
              <a:rPr lang="en-US" altLang="zh-CN" sz="1400" dirty="0">
                <a:solidFill>
                  <a:schemeClr val="bg1"/>
                </a:solidFill>
              </a:rPr>
              <a:t>[:</a:t>
            </a:r>
            <a:r>
              <a:rPr lang="zh-CN" altLang="en-US" sz="1400" dirty="0">
                <a:solidFill>
                  <a:schemeClr val="bg1"/>
                </a:solidFill>
              </a:rPr>
              <a:t>标签</a:t>
            </a:r>
            <a:r>
              <a:rPr lang="en-US" altLang="zh-CN" sz="1400" dirty="0">
                <a:solidFill>
                  <a:schemeClr val="bg1"/>
                </a:solidFill>
              </a:rPr>
              <a:t>]</a:t>
            </a:r>
          </a:p>
          <a:p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48075E1-6491-5D46-AA9B-8713F07FB7FF}"/>
              </a:ext>
            </a:extLst>
          </p:cNvPr>
          <p:cNvSpPr/>
          <p:nvPr/>
        </p:nvSpPr>
        <p:spPr>
          <a:xfrm>
            <a:off x="1284184" y="3441606"/>
            <a:ext cx="7511118" cy="22615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/>
              <a:t>镜像名称的格式：</a:t>
            </a:r>
          </a:p>
          <a:p>
            <a:pPr>
              <a:lnSpc>
                <a:spcPct val="150000"/>
              </a:lnSpc>
            </a:pPr>
            <a:r>
              <a:rPr lang="zh-CN" altLang="en-US" sz="1600" dirty="0"/>
              <a:t>（</a:t>
            </a:r>
            <a:r>
              <a:rPr lang="en-US" altLang="zh-CN" sz="1600" dirty="0"/>
              <a:t>1</a:t>
            </a:r>
            <a:r>
              <a:rPr lang="zh-CN" altLang="en-US" sz="1600" dirty="0"/>
              <a:t>）</a:t>
            </a:r>
            <a:r>
              <a:rPr lang="en" altLang="zh-CN" sz="1600" dirty="0"/>
              <a:t>Docker </a:t>
            </a:r>
            <a:r>
              <a:rPr lang="zh-CN" altLang="en-US" sz="1600" dirty="0"/>
              <a:t>镜像仓库地址：地址的格式一般是 </a:t>
            </a:r>
            <a:r>
              <a:rPr lang="en-US" altLang="zh-CN" sz="1600" dirty="0"/>
              <a:t>&lt;</a:t>
            </a:r>
            <a:r>
              <a:rPr lang="zh-CN" altLang="en-US" sz="1600" dirty="0"/>
              <a:t>域名</a:t>
            </a:r>
            <a:r>
              <a:rPr lang="en-US" altLang="zh-CN" sz="1600" dirty="0"/>
              <a:t>/</a:t>
            </a:r>
            <a:r>
              <a:rPr lang="en" altLang="zh-CN" sz="1600" dirty="0"/>
              <a:t>IP&gt;[:</a:t>
            </a:r>
            <a:r>
              <a:rPr lang="zh-CN" altLang="en-US" sz="1600" dirty="0"/>
              <a:t>端口号</a:t>
            </a:r>
            <a:r>
              <a:rPr lang="en-US" altLang="zh-CN" sz="1600" dirty="0"/>
              <a:t>]</a:t>
            </a:r>
            <a:r>
              <a:rPr lang="zh-CN" altLang="en-US" sz="1600" dirty="0"/>
              <a:t>。默认地址是 </a:t>
            </a:r>
            <a:r>
              <a:rPr lang="en" altLang="zh-CN" sz="1600" dirty="0"/>
              <a:t>Docker Hub</a:t>
            </a:r>
            <a:r>
              <a:rPr lang="zh-CN" altLang="en" sz="1600" dirty="0"/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sz="1600" dirty="0"/>
              <a:t>（</a:t>
            </a:r>
            <a:r>
              <a:rPr lang="en-US" altLang="zh-CN" sz="1600" dirty="0"/>
              <a:t>2</a:t>
            </a:r>
            <a:r>
              <a:rPr lang="zh-CN" altLang="en-US" sz="1600" dirty="0"/>
              <a:t>）仓库名：如之前所说，这里的仓库名是两段式名称，即 </a:t>
            </a:r>
            <a:r>
              <a:rPr lang="en-US" altLang="zh-CN" sz="1600" dirty="0"/>
              <a:t>&lt;</a:t>
            </a:r>
            <a:r>
              <a:rPr lang="zh-CN" altLang="en-US" sz="1600" dirty="0"/>
              <a:t>用户名</a:t>
            </a:r>
            <a:r>
              <a:rPr lang="en-US" altLang="zh-CN" sz="1600" dirty="0"/>
              <a:t>&gt;/&lt;</a:t>
            </a:r>
            <a:r>
              <a:rPr lang="zh-CN" altLang="en-US" sz="1600" dirty="0"/>
              <a:t>软件名</a:t>
            </a:r>
            <a:r>
              <a:rPr lang="en-US" altLang="zh-CN" sz="1600" dirty="0"/>
              <a:t>&gt;</a:t>
            </a:r>
            <a:r>
              <a:rPr lang="zh-CN" altLang="en-US" sz="1600" dirty="0"/>
              <a:t>。对于 </a:t>
            </a:r>
            <a:r>
              <a:rPr lang="en" altLang="zh-CN" sz="1600" dirty="0"/>
              <a:t>Docker Hub</a:t>
            </a:r>
            <a:r>
              <a:rPr lang="zh-CN" altLang="en" sz="1600" dirty="0"/>
              <a:t>，</a:t>
            </a:r>
            <a:r>
              <a:rPr lang="zh-CN" altLang="en-US" sz="1600" dirty="0"/>
              <a:t>如果不给出用户名，则默认为 </a:t>
            </a:r>
            <a:r>
              <a:rPr lang="en" altLang="zh-CN" sz="1600" dirty="0"/>
              <a:t>library</a:t>
            </a:r>
            <a:r>
              <a:rPr lang="zh-CN" altLang="en" sz="1600" dirty="0"/>
              <a:t>，</a:t>
            </a:r>
            <a:r>
              <a:rPr lang="zh-CN" altLang="en-US" sz="1600" dirty="0"/>
              <a:t>也就是官方镜像。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r>
              <a:rPr lang="zh-CN" altLang="en-US" sz="1600" dirty="0"/>
              <a:t>例如：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5257E70-C7DD-6046-8BD3-ABBEFC24EA41}"/>
              </a:ext>
            </a:extLst>
          </p:cNvPr>
          <p:cNvSpPr/>
          <p:nvPr/>
        </p:nvSpPr>
        <p:spPr>
          <a:xfrm>
            <a:off x="1393239" y="5722408"/>
            <a:ext cx="6066928" cy="52322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" altLang="zh-CN" sz="1400" dirty="0">
              <a:solidFill>
                <a:schemeClr val="bg1"/>
              </a:solidFill>
            </a:endParaRPr>
          </a:p>
          <a:p>
            <a:r>
              <a:rPr lang="en" altLang="zh-CN" sz="1400" dirty="0">
                <a:solidFill>
                  <a:schemeClr val="bg1"/>
                </a:solidFill>
              </a:rPr>
              <a:t>~$ docker pull </a:t>
            </a:r>
            <a:r>
              <a:rPr lang="en-US" altLang="zh-CN" sz="1400" dirty="0">
                <a:solidFill>
                  <a:schemeClr val="bg1"/>
                </a:solidFill>
              </a:rPr>
              <a:t>ubuntu:18.04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1715049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958014" y="123661"/>
            <a:ext cx="3613986" cy="461434"/>
          </a:xfrm>
        </p:spPr>
        <p:txBody>
          <a:bodyPr/>
          <a:lstStyle/>
          <a:p>
            <a:r>
              <a:rPr lang="zh-CN" altLang="en-US" b="1" dirty="0">
                <a:cs typeface="+mn-ea"/>
                <a:sym typeface="+mn-lt"/>
              </a:rPr>
              <a:t>导入</a:t>
            </a:r>
            <a:r>
              <a:rPr lang="en-US" altLang="zh-CN" b="1" dirty="0">
                <a:cs typeface="+mn-ea"/>
                <a:sym typeface="+mn-lt"/>
              </a:rPr>
              <a:t>Docker</a:t>
            </a:r>
            <a:r>
              <a:rPr lang="zh-CN" altLang="en-US" b="1" dirty="0">
                <a:cs typeface="+mn-ea"/>
                <a:sym typeface="+mn-lt"/>
              </a:rPr>
              <a:t> </a:t>
            </a:r>
            <a:r>
              <a:rPr lang="en-US" altLang="zh-CN" b="1" dirty="0">
                <a:cs typeface="+mn-ea"/>
                <a:sym typeface="+mn-lt"/>
              </a:rPr>
              <a:t>image</a:t>
            </a:r>
            <a:r>
              <a:rPr lang="zh-CN" altLang="en-US" b="1" dirty="0">
                <a:cs typeface="+mn-ea"/>
                <a:sym typeface="+mn-lt"/>
              </a:rPr>
              <a:t>文件</a:t>
            </a:r>
            <a:endParaRPr lang="en-US" altLang="zh-CN" b="1" dirty="0">
              <a:cs typeface="+mn-ea"/>
              <a:sym typeface="+mn-lt"/>
            </a:endParaRPr>
          </a:p>
          <a:p>
            <a:endParaRPr lang="zh-CN" altLang="en-US" b="1" dirty="0">
              <a:cs typeface="+mn-ea"/>
              <a:sym typeface="+mn-lt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814632" y="885554"/>
            <a:ext cx="1034118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D8C04E11-CDE5-8B4A-AB4B-3C01B7BCF913}"/>
              </a:ext>
            </a:extLst>
          </p:cNvPr>
          <p:cNvSpPr txBox="1"/>
          <p:nvPr/>
        </p:nvSpPr>
        <p:spPr>
          <a:xfrm>
            <a:off x="1381591" y="3201567"/>
            <a:ext cx="7108101" cy="4108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/>
              <a:t>这里简要的说明一下上面用到的参数。</a:t>
            </a:r>
          </a:p>
          <a:p>
            <a:pPr>
              <a:lnSpc>
                <a:spcPct val="150000"/>
              </a:lnSpc>
            </a:pPr>
            <a:r>
              <a:rPr lang="en-US" altLang="zh-CN" sz="1600" dirty="0"/>
              <a:t>-</a:t>
            </a:r>
            <a:r>
              <a:rPr lang="en" altLang="zh-CN" sz="1600" dirty="0"/>
              <a:t>it</a:t>
            </a:r>
            <a:r>
              <a:rPr lang="zh-CN" altLang="en" sz="1600" dirty="0"/>
              <a:t>：</a:t>
            </a:r>
            <a:r>
              <a:rPr lang="zh-CN" altLang="en-US" sz="1600" dirty="0"/>
              <a:t>这是两个参数，一个是 </a:t>
            </a:r>
            <a:r>
              <a:rPr lang="en-US" altLang="zh-CN" sz="1600" dirty="0"/>
              <a:t>-</a:t>
            </a:r>
            <a:r>
              <a:rPr lang="en" altLang="zh-CN" sz="1600" dirty="0" err="1"/>
              <a:t>i</a:t>
            </a:r>
            <a:r>
              <a:rPr lang="zh-CN" altLang="en" sz="1600" dirty="0"/>
              <a:t>：</a:t>
            </a:r>
            <a:r>
              <a:rPr lang="zh-CN" altLang="en-US" sz="1600" dirty="0"/>
              <a:t>交互式操作，一个是 </a:t>
            </a:r>
            <a:r>
              <a:rPr lang="en-US" altLang="zh-CN" sz="1600" dirty="0"/>
              <a:t>-</a:t>
            </a:r>
            <a:r>
              <a:rPr lang="en" altLang="zh-CN" sz="1600" dirty="0"/>
              <a:t>t </a:t>
            </a:r>
            <a:r>
              <a:rPr lang="zh-CN" altLang="en-US" sz="1600" dirty="0"/>
              <a:t>终端。我们这里打算进入 </a:t>
            </a:r>
            <a:r>
              <a:rPr lang="en" altLang="zh-CN" sz="1600" dirty="0"/>
              <a:t>bash </a:t>
            </a:r>
            <a:r>
              <a:rPr lang="zh-CN" altLang="en-US" sz="1600" dirty="0"/>
              <a:t>执行一些命令并查看返回结果，因此我们需要交互式终端。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r>
              <a:rPr lang="en-US" altLang="zh-CN" sz="1600" dirty="0"/>
              <a:t>-v</a:t>
            </a:r>
            <a:r>
              <a:rPr lang="zh-CN" altLang="en-US" sz="1600" dirty="0"/>
              <a:t>：如果想要將實體機器的目錄直接掛載至 </a:t>
            </a:r>
            <a:r>
              <a:rPr lang="en" altLang="zh-CN" sz="1600" dirty="0"/>
              <a:t>Docker </a:t>
            </a:r>
            <a:r>
              <a:rPr lang="zh-CN" altLang="en-US" sz="1600" dirty="0"/>
              <a:t>容器內，可以使用 </a:t>
            </a:r>
            <a:r>
              <a:rPr lang="en-US" altLang="zh-CN" sz="1600" dirty="0"/>
              <a:t>-</a:t>
            </a:r>
            <a:r>
              <a:rPr lang="en" altLang="zh-CN" sz="1600" dirty="0"/>
              <a:t>v </a:t>
            </a:r>
            <a:r>
              <a:rPr lang="zh-CN" altLang="en-US" sz="1600" dirty="0"/>
              <a:t>參數，冒号前的是实体地址，冒号后面的为</a:t>
            </a:r>
            <a:r>
              <a:rPr lang="en-US" altLang="zh-CN" sz="1600" dirty="0"/>
              <a:t>docker</a:t>
            </a:r>
            <a:r>
              <a:rPr lang="zh-CN" altLang="en-US" sz="1600" dirty="0"/>
              <a:t>中的虚拟地址；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r>
              <a:rPr lang="en-US" altLang="zh-CN" sz="1600" dirty="0"/>
              <a:t>--name</a:t>
            </a:r>
            <a:r>
              <a:rPr lang="zh-CN" altLang="en-US" sz="1600" dirty="0"/>
              <a:t>：对</a:t>
            </a:r>
            <a:r>
              <a:rPr lang="en-US" altLang="zh-CN" sz="1600" dirty="0"/>
              <a:t>docker</a:t>
            </a:r>
            <a:r>
              <a:rPr lang="zh-CN" altLang="en-US" sz="1600" dirty="0"/>
              <a:t>的命名；继承同一个镜像文件的</a:t>
            </a:r>
            <a:r>
              <a:rPr lang="en-US" altLang="zh-CN" sz="1600" dirty="0"/>
              <a:t>docker</a:t>
            </a:r>
            <a:r>
              <a:rPr lang="zh-CN" altLang="en-US" sz="1600" dirty="0"/>
              <a:t>需要不同的名字；</a:t>
            </a:r>
          </a:p>
          <a:p>
            <a:pPr>
              <a:lnSpc>
                <a:spcPct val="150000"/>
              </a:lnSpc>
            </a:pPr>
            <a:r>
              <a:rPr lang="en" altLang="zh-CN" sz="1600" dirty="0"/>
              <a:t>ubuntu:18.04</a:t>
            </a:r>
            <a:r>
              <a:rPr lang="zh-CN" altLang="en" sz="1600" dirty="0"/>
              <a:t>：</a:t>
            </a:r>
            <a:r>
              <a:rPr lang="zh-CN" altLang="en-US" sz="1600" dirty="0"/>
              <a:t>这是</a:t>
            </a:r>
            <a:r>
              <a:rPr lang="en-US" altLang="zh-CN" sz="1600" dirty="0"/>
              <a:t>TAG</a:t>
            </a:r>
            <a:r>
              <a:rPr lang="zh-CN" altLang="en-US" sz="1600" dirty="0"/>
              <a:t>，指用 </a:t>
            </a:r>
            <a:r>
              <a:rPr lang="en" altLang="zh-CN" sz="1600" dirty="0"/>
              <a:t>ubuntu:18.04 </a:t>
            </a:r>
            <a:r>
              <a:rPr lang="zh-CN" altLang="en-US" sz="1600" dirty="0"/>
              <a:t>镜像为基础来启动容器。</a:t>
            </a:r>
          </a:p>
          <a:p>
            <a:pPr>
              <a:lnSpc>
                <a:spcPct val="150000"/>
              </a:lnSpc>
            </a:pPr>
            <a:r>
              <a:rPr lang="en" altLang="zh-CN" sz="1600" dirty="0"/>
              <a:t>bash</a:t>
            </a:r>
            <a:r>
              <a:rPr lang="zh-CN" altLang="en" sz="1600" dirty="0"/>
              <a:t>：</a:t>
            </a:r>
            <a:r>
              <a:rPr lang="zh-CN" altLang="en-US" sz="1600" dirty="0"/>
              <a:t>放在镜像名后的是</a:t>
            </a:r>
            <a:r>
              <a:rPr lang="zh-CN" altLang="en-US" sz="1600" b="1" dirty="0"/>
              <a:t>命令</a:t>
            </a:r>
            <a:r>
              <a:rPr lang="zh-CN" altLang="en-US" sz="1600" dirty="0"/>
              <a:t>，这里我们希望有个交互式 </a:t>
            </a:r>
            <a:r>
              <a:rPr lang="en" altLang="zh-CN" sz="1600" dirty="0"/>
              <a:t>Shell</a:t>
            </a:r>
            <a:r>
              <a:rPr lang="zh-CN" altLang="en" sz="1600" dirty="0"/>
              <a:t>，</a:t>
            </a:r>
            <a:r>
              <a:rPr lang="zh-CN" altLang="en-US" sz="1600" dirty="0"/>
              <a:t>因此用的是 </a:t>
            </a:r>
            <a:r>
              <a:rPr lang="en" altLang="zh-CN" sz="1600" dirty="0"/>
              <a:t>bash</a:t>
            </a:r>
            <a:r>
              <a:rPr lang="zh-CN" altLang="en" sz="1600" dirty="0"/>
              <a:t>。</a:t>
            </a:r>
          </a:p>
          <a:p>
            <a:pPr>
              <a:lnSpc>
                <a:spcPct val="150000"/>
              </a:lnSpc>
            </a:pPr>
            <a:br>
              <a:rPr lang="zh-CN" altLang="en-US" sz="1600" dirty="0"/>
            </a:br>
            <a:endParaRPr lang="zh-CN" altLang="en-US" sz="16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43598AB-026B-1840-9FED-277EC6E9C2F2}"/>
              </a:ext>
            </a:extLst>
          </p:cNvPr>
          <p:cNvSpPr/>
          <p:nvPr/>
        </p:nvSpPr>
        <p:spPr>
          <a:xfrm>
            <a:off x="1403195" y="1027621"/>
            <a:ext cx="159851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运行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任意多边形 8">
            <a:extLst>
              <a:ext uri="{FF2B5EF4-FFF2-40B4-BE49-F238E27FC236}">
                <a16:creationId xmlns:a16="http://schemas.microsoft.com/office/drawing/2014/main" id="{E5D0B233-C19E-2748-955D-926BF039F9E5}"/>
              </a:ext>
            </a:extLst>
          </p:cNvPr>
          <p:cNvSpPr/>
          <p:nvPr/>
        </p:nvSpPr>
        <p:spPr>
          <a:xfrm rot="2654418">
            <a:off x="8420123" y="3613780"/>
            <a:ext cx="2502590" cy="2502590"/>
          </a:xfrm>
          <a:custGeom>
            <a:avLst/>
            <a:gdLst>
              <a:gd name="connsiteX0" fmla="*/ 1776349 w 2502590"/>
              <a:gd name="connsiteY0" fmla="*/ 399009 h 2502590"/>
              <a:gd name="connsiteX1" fmla="*/ 1971011 w 2502590"/>
              <a:gd name="connsiteY1" fmla="*/ 235660 h 2502590"/>
              <a:gd name="connsiteX2" fmla="*/ 2126523 w 2502590"/>
              <a:gd name="connsiteY2" fmla="*/ 366150 h 2502590"/>
              <a:gd name="connsiteX3" fmla="*/ 1999458 w 2502590"/>
              <a:gd name="connsiteY3" fmla="*/ 586220 h 2502590"/>
              <a:gd name="connsiteX4" fmla="*/ 2201349 w 2502590"/>
              <a:gd name="connsiteY4" fmla="*/ 935905 h 2502590"/>
              <a:gd name="connsiteX5" fmla="*/ 2455467 w 2502590"/>
              <a:gd name="connsiteY5" fmla="*/ 935898 h 2502590"/>
              <a:gd name="connsiteX6" fmla="*/ 2490719 w 2502590"/>
              <a:gd name="connsiteY6" fmla="*/ 1135820 h 2502590"/>
              <a:gd name="connsiteX7" fmla="*/ 2251923 w 2502590"/>
              <a:gd name="connsiteY7" fmla="*/ 1222728 h 2502590"/>
              <a:gd name="connsiteX8" fmla="*/ 2181807 w 2502590"/>
              <a:gd name="connsiteY8" fmla="*/ 1620375 h 2502590"/>
              <a:gd name="connsiteX9" fmla="*/ 2376478 w 2502590"/>
              <a:gd name="connsiteY9" fmla="*/ 1783714 h 2502590"/>
              <a:gd name="connsiteX10" fmla="*/ 2274974 w 2502590"/>
              <a:gd name="connsiteY10" fmla="*/ 1959523 h 2502590"/>
              <a:gd name="connsiteX11" fmla="*/ 2036183 w 2502590"/>
              <a:gd name="connsiteY11" fmla="*/ 1872603 h 2502590"/>
              <a:gd name="connsiteX12" fmla="*/ 1726869 w 2502590"/>
              <a:gd name="connsiteY12" fmla="*/ 2132148 h 2502590"/>
              <a:gd name="connsiteX13" fmla="*/ 1771003 w 2502590"/>
              <a:gd name="connsiteY13" fmla="*/ 2382405 h 2502590"/>
              <a:gd name="connsiteX14" fmla="*/ 1580239 w 2502590"/>
              <a:gd name="connsiteY14" fmla="*/ 2451837 h 2502590"/>
              <a:gd name="connsiteX15" fmla="*/ 1453186 w 2502590"/>
              <a:gd name="connsiteY15" fmla="*/ 2231761 h 2502590"/>
              <a:gd name="connsiteX16" fmla="*/ 1049405 w 2502590"/>
              <a:gd name="connsiteY16" fmla="*/ 2231761 h 2502590"/>
              <a:gd name="connsiteX17" fmla="*/ 922351 w 2502590"/>
              <a:gd name="connsiteY17" fmla="*/ 2451837 h 2502590"/>
              <a:gd name="connsiteX18" fmla="*/ 731587 w 2502590"/>
              <a:gd name="connsiteY18" fmla="*/ 2382405 h 2502590"/>
              <a:gd name="connsiteX19" fmla="*/ 775721 w 2502590"/>
              <a:gd name="connsiteY19" fmla="*/ 2132148 h 2502590"/>
              <a:gd name="connsiteX20" fmla="*/ 466407 w 2502590"/>
              <a:gd name="connsiteY20" fmla="*/ 1872603 h 2502590"/>
              <a:gd name="connsiteX21" fmla="*/ 227616 w 2502590"/>
              <a:gd name="connsiteY21" fmla="*/ 1959523 h 2502590"/>
              <a:gd name="connsiteX22" fmla="*/ 126112 w 2502590"/>
              <a:gd name="connsiteY22" fmla="*/ 1783714 h 2502590"/>
              <a:gd name="connsiteX23" fmla="*/ 320783 w 2502590"/>
              <a:gd name="connsiteY23" fmla="*/ 1620374 h 2502590"/>
              <a:gd name="connsiteX24" fmla="*/ 250667 w 2502590"/>
              <a:gd name="connsiteY24" fmla="*/ 1222727 h 2502590"/>
              <a:gd name="connsiteX25" fmla="*/ 11871 w 2502590"/>
              <a:gd name="connsiteY25" fmla="*/ 1135820 h 2502590"/>
              <a:gd name="connsiteX26" fmla="*/ 47123 w 2502590"/>
              <a:gd name="connsiteY26" fmla="*/ 935898 h 2502590"/>
              <a:gd name="connsiteX27" fmla="*/ 301241 w 2502590"/>
              <a:gd name="connsiteY27" fmla="*/ 935904 h 2502590"/>
              <a:gd name="connsiteX28" fmla="*/ 503131 w 2502590"/>
              <a:gd name="connsiteY28" fmla="*/ 586219 h 2502590"/>
              <a:gd name="connsiteX29" fmla="*/ 376067 w 2502590"/>
              <a:gd name="connsiteY29" fmla="*/ 366150 h 2502590"/>
              <a:gd name="connsiteX30" fmla="*/ 531579 w 2502590"/>
              <a:gd name="connsiteY30" fmla="*/ 235660 h 2502590"/>
              <a:gd name="connsiteX31" fmla="*/ 726241 w 2502590"/>
              <a:gd name="connsiteY31" fmla="*/ 399009 h 2502590"/>
              <a:gd name="connsiteX32" fmla="*/ 1105671 w 2502590"/>
              <a:gd name="connsiteY32" fmla="*/ 260908 h 2502590"/>
              <a:gd name="connsiteX33" fmla="*/ 1149792 w 2502590"/>
              <a:gd name="connsiteY33" fmla="*/ 10649 h 2502590"/>
              <a:gd name="connsiteX34" fmla="*/ 1352798 w 2502590"/>
              <a:gd name="connsiteY34" fmla="*/ 10649 h 2502590"/>
              <a:gd name="connsiteX35" fmla="*/ 1396919 w 2502590"/>
              <a:gd name="connsiteY35" fmla="*/ 260908 h 2502590"/>
              <a:gd name="connsiteX36" fmla="*/ 1776349 w 2502590"/>
              <a:gd name="connsiteY36" fmla="*/ 399009 h 2502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502590" h="2502590">
                <a:moveTo>
                  <a:pt x="1776349" y="399009"/>
                </a:moveTo>
                <a:lnTo>
                  <a:pt x="1971011" y="235660"/>
                </a:lnTo>
                <a:lnTo>
                  <a:pt x="2126523" y="366150"/>
                </a:lnTo>
                <a:lnTo>
                  <a:pt x="1999458" y="586220"/>
                </a:lnTo>
                <a:cubicBezTo>
                  <a:pt x="2089809" y="687858"/>
                  <a:pt x="2158503" y="806840"/>
                  <a:pt x="2201349" y="935905"/>
                </a:cubicBezTo>
                <a:lnTo>
                  <a:pt x="2455467" y="935898"/>
                </a:lnTo>
                <a:lnTo>
                  <a:pt x="2490719" y="1135820"/>
                </a:lnTo>
                <a:lnTo>
                  <a:pt x="2251923" y="1222728"/>
                </a:lnTo>
                <a:cubicBezTo>
                  <a:pt x="2255804" y="1358663"/>
                  <a:pt x="2231947" y="1493964"/>
                  <a:pt x="2181807" y="1620375"/>
                </a:cubicBezTo>
                <a:lnTo>
                  <a:pt x="2376478" y="1783714"/>
                </a:lnTo>
                <a:lnTo>
                  <a:pt x="2274974" y="1959523"/>
                </a:lnTo>
                <a:lnTo>
                  <a:pt x="2036183" y="1872603"/>
                </a:lnTo>
                <a:cubicBezTo>
                  <a:pt x="1951778" y="1979230"/>
                  <a:pt x="1846533" y="2067542"/>
                  <a:pt x="1726869" y="2132148"/>
                </a:cubicBezTo>
                <a:lnTo>
                  <a:pt x="1771003" y="2382405"/>
                </a:lnTo>
                <a:lnTo>
                  <a:pt x="1580239" y="2451837"/>
                </a:lnTo>
                <a:lnTo>
                  <a:pt x="1453186" y="2231761"/>
                </a:lnTo>
                <a:cubicBezTo>
                  <a:pt x="1319990" y="2259188"/>
                  <a:pt x="1182601" y="2259188"/>
                  <a:pt x="1049405" y="2231761"/>
                </a:cubicBezTo>
                <a:lnTo>
                  <a:pt x="922351" y="2451837"/>
                </a:lnTo>
                <a:lnTo>
                  <a:pt x="731587" y="2382405"/>
                </a:lnTo>
                <a:lnTo>
                  <a:pt x="775721" y="2132148"/>
                </a:lnTo>
                <a:cubicBezTo>
                  <a:pt x="656057" y="2067541"/>
                  <a:pt x="550812" y="1979230"/>
                  <a:pt x="466407" y="1872603"/>
                </a:cubicBezTo>
                <a:lnTo>
                  <a:pt x="227616" y="1959523"/>
                </a:lnTo>
                <a:lnTo>
                  <a:pt x="126112" y="1783714"/>
                </a:lnTo>
                <a:lnTo>
                  <a:pt x="320783" y="1620374"/>
                </a:lnTo>
                <a:cubicBezTo>
                  <a:pt x="270643" y="1493964"/>
                  <a:pt x="246786" y="1358663"/>
                  <a:pt x="250667" y="1222727"/>
                </a:cubicBezTo>
                <a:lnTo>
                  <a:pt x="11871" y="1135820"/>
                </a:lnTo>
                <a:lnTo>
                  <a:pt x="47123" y="935898"/>
                </a:lnTo>
                <a:lnTo>
                  <a:pt x="301241" y="935904"/>
                </a:lnTo>
                <a:cubicBezTo>
                  <a:pt x="344087" y="806839"/>
                  <a:pt x="412781" y="687857"/>
                  <a:pt x="503131" y="586219"/>
                </a:cubicBezTo>
                <a:lnTo>
                  <a:pt x="376067" y="366150"/>
                </a:lnTo>
                <a:lnTo>
                  <a:pt x="531579" y="235660"/>
                </a:lnTo>
                <a:lnTo>
                  <a:pt x="726241" y="399009"/>
                </a:lnTo>
                <a:cubicBezTo>
                  <a:pt x="842024" y="327680"/>
                  <a:pt x="971127" y="280691"/>
                  <a:pt x="1105671" y="260908"/>
                </a:cubicBezTo>
                <a:lnTo>
                  <a:pt x="1149792" y="10649"/>
                </a:lnTo>
                <a:lnTo>
                  <a:pt x="1352798" y="10649"/>
                </a:lnTo>
                <a:lnTo>
                  <a:pt x="1396919" y="260908"/>
                </a:lnTo>
                <a:cubicBezTo>
                  <a:pt x="1531463" y="280691"/>
                  <a:pt x="1660566" y="327681"/>
                  <a:pt x="1776349" y="3990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1552" tIns="644640" rIns="561552" bIns="688407" numCol="1" spcCol="1270" anchor="ctr" anchorCtr="0">
            <a:noAutofit/>
          </a:bodyPr>
          <a:lstStyle/>
          <a:p>
            <a:pPr lvl="0" algn="ctr" defTabSz="2044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600" kern="1200">
              <a:cs typeface="+mn-ea"/>
              <a:sym typeface="+mn-lt"/>
            </a:endParaRPr>
          </a:p>
        </p:txBody>
      </p:sp>
      <p:sp>
        <p:nvSpPr>
          <p:cNvPr id="14" name="环形箭头 13">
            <a:extLst>
              <a:ext uri="{FF2B5EF4-FFF2-40B4-BE49-F238E27FC236}">
                <a16:creationId xmlns:a16="http://schemas.microsoft.com/office/drawing/2014/main" id="{1B4EB0D9-028B-8242-8EFF-8F43D30135E4}"/>
              </a:ext>
            </a:extLst>
          </p:cNvPr>
          <p:cNvSpPr/>
          <p:nvPr/>
        </p:nvSpPr>
        <p:spPr>
          <a:xfrm rot="2654418">
            <a:off x="8231613" y="3233909"/>
            <a:ext cx="3203316" cy="3203316"/>
          </a:xfrm>
          <a:prstGeom prst="circularArrow">
            <a:avLst>
              <a:gd name="adj1" fmla="val 4688"/>
              <a:gd name="adj2" fmla="val 299029"/>
              <a:gd name="adj3" fmla="val 2524070"/>
              <a:gd name="adj4" fmla="val 15844352"/>
              <a:gd name="adj5" fmla="val 5469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EB2B6B9-D368-BD4A-8038-216FB44865F5}"/>
              </a:ext>
            </a:extLst>
          </p:cNvPr>
          <p:cNvSpPr/>
          <p:nvPr/>
        </p:nvSpPr>
        <p:spPr>
          <a:xfrm rot="2654418">
            <a:off x="11313377" y="5745878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82487F8-6C30-FE41-A7F2-DDF0002D5B6A}"/>
              </a:ext>
            </a:extLst>
          </p:cNvPr>
          <p:cNvSpPr/>
          <p:nvPr/>
        </p:nvSpPr>
        <p:spPr>
          <a:xfrm rot="2654418">
            <a:off x="1137641" y="1096940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2BE9D70-F652-B244-BA68-3D511780D7ED}"/>
              </a:ext>
            </a:extLst>
          </p:cNvPr>
          <p:cNvSpPr txBox="1"/>
          <p:nvPr/>
        </p:nvSpPr>
        <p:spPr>
          <a:xfrm>
            <a:off x="1381591" y="2100200"/>
            <a:ext cx="9719729" cy="78483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kumimoji="1" lang="en-US" altLang="zh-CN" sz="1500" dirty="0">
              <a:solidFill>
                <a:schemeClr val="bg1"/>
              </a:solidFill>
            </a:endParaRPr>
          </a:p>
          <a:p>
            <a:r>
              <a:rPr kumimoji="1" lang="en-US" altLang="zh-CN" sz="1500" dirty="0">
                <a:solidFill>
                  <a:schemeClr val="bg1"/>
                </a:solidFill>
              </a:rPr>
              <a:t>~$ </a:t>
            </a:r>
            <a:r>
              <a:rPr kumimoji="1" lang="en-US" altLang="zh-CN" sz="1500" dirty="0" err="1">
                <a:solidFill>
                  <a:schemeClr val="bg1"/>
                </a:solidFill>
              </a:rPr>
              <a:t>sudo</a:t>
            </a:r>
            <a:r>
              <a:rPr kumimoji="1" lang="zh-CN" altLang="en-US" sz="1500" dirty="0">
                <a:solidFill>
                  <a:schemeClr val="bg1"/>
                </a:solidFill>
              </a:rPr>
              <a:t> </a:t>
            </a:r>
            <a:r>
              <a:rPr kumimoji="1" lang="en-US" altLang="zh-CN" sz="1500" dirty="0">
                <a:solidFill>
                  <a:schemeClr val="bg1"/>
                </a:solidFill>
              </a:rPr>
              <a:t>docker run –it –v /home/data/:/root/data/ --name </a:t>
            </a:r>
            <a:r>
              <a:rPr kumimoji="1" lang="en-US" altLang="zh-CN" sz="1500" dirty="0" err="1">
                <a:solidFill>
                  <a:schemeClr val="bg1"/>
                </a:solidFill>
              </a:rPr>
              <a:t>docker_name</a:t>
            </a:r>
            <a:r>
              <a:rPr kumimoji="1" lang="en-US" altLang="zh-CN" sz="1500" dirty="0">
                <a:solidFill>
                  <a:schemeClr val="bg1"/>
                </a:solidFill>
              </a:rPr>
              <a:t> ubuntu:18.04 /bin/bash</a:t>
            </a:r>
          </a:p>
          <a:p>
            <a:r>
              <a:rPr kumimoji="1" lang="zh-CN" altLang="en-US" sz="15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7440AB2-8C16-0448-B084-75900F9C33BB}"/>
              </a:ext>
            </a:extLst>
          </p:cNvPr>
          <p:cNvSpPr/>
          <p:nvPr/>
        </p:nvSpPr>
        <p:spPr>
          <a:xfrm>
            <a:off x="1403195" y="1561661"/>
            <a:ext cx="760699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/>
              <a:t>有了镜像后，我们就能够以这个镜像为基础启动并运行一个容器。指令为：</a:t>
            </a:r>
          </a:p>
        </p:txBody>
      </p:sp>
    </p:spTree>
    <p:extLst>
      <p:ext uri="{BB962C8B-B14F-4D97-AF65-F5344CB8AC3E}">
        <p14:creationId xmlns:p14="http://schemas.microsoft.com/office/powerpoint/2010/main" val="542608359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138767" y="118577"/>
            <a:ext cx="4084586" cy="461434"/>
          </a:xfrm>
        </p:spPr>
        <p:txBody>
          <a:bodyPr/>
          <a:lstStyle/>
          <a:p>
            <a:r>
              <a:rPr lang="zh-CN" altLang="en-US" b="1" dirty="0">
                <a:cs typeface="+mn-ea"/>
                <a:sym typeface="+mn-lt"/>
              </a:rPr>
              <a:t>导入</a:t>
            </a:r>
            <a:r>
              <a:rPr lang="en-US" altLang="zh-CN" b="1" dirty="0">
                <a:cs typeface="+mn-ea"/>
                <a:sym typeface="+mn-lt"/>
              </a:rPr>
              <a:t>Docker</a:t>
            </a:r>
            <a:r>
              <a:rPr lang="zh-CN" altLang="en-US" b="1" dirty="0">
                <a:cs typeface="+mn-ea"/>
                <a:sym typeface="+mn-lt"/>
              </a:rPr>
              <a:t> </a:t>
            </a:r>
            <a:r>
              <a:rPr lang="en-US" altLang="zh-CN" b="1" dirty="0">
                <a:cs typeface="+mn-ea"/>
                <a:sym typeface="+mn-lt"/>
              </a:rPr>
              <a:t>image</a:t>
            </a:r>
            <a:r>
              <a:rPr lang="zh-CN" altLang="en-US" b="1" dirty="0">
                <a:cs typeface="+mn-ea"/>
                <a:sym typeface="+mn-lt"/>
              </a:rPr>
              <a:t>文件</a:t>
            </a:r>
            <a:endParaRPr lang="en-US" altLang="zh-CN" b="1" dirty="0">
              <a:cs typeface="+mn-ea"/>
              <a:sym typeface="+mn-lt"/>
            </a:endParaRPr>
          </a:p>
          <a:p>
            <a:endParaRPr lang="zh-CN" altLang="en-US" b="1" dirty="0">
              <a:cs typeface="+mn-ea"/>
              <a:sym typeface="+mn-lt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814917" y="1172633"/>
            <a:ext cx="1034118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>
            <a:off x="927013" y="194734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597EDA30-BEC5-E243-B13E-1353925FD1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421" r="5816"/>
          <a:stretch/>
        </p:blipFill>
        <p:spPr>
          <a:xfrm>
            <a:off x="5724754" y="2327610"/>
            <a:ext cx="5694096" cy="3194412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1D2416D7-7FEE-3A41-98CD-21111EFA6DFA}"/>
              </a:ext>
            </a:extLst>
          </p:cNvPr>
          <p:cNvSpPr/>
          <p:nvPr/>
        </p:nvSpPr>
        <p:spPr>
          <a:xfrm>
            <a:off x="1138767" y="1350012"/>
            <a:ext cx="577273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关于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run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指令的部分参数说明（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options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）</a:t>
            </a: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E094B9AF-E95F-9543-84B5-7F56E87478F0}"/>
              </a:ext>
            </a:extLst>
          </p:cNvPr>
          <p:cNvSpPr/>
          <p:nvPr/>
        </p:nvSpPr>
        <p:spPr>
          <a:xfrm rot="2654418">
            <a:off x="970856" y="1434465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E5EADDE8-4068-654A-865F-8A7377BFBE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59" r="16331" b="48087"/>
          <a:stretch/>
        </p:blipFill>
        <p:spPr>
          <a:xfrm>
            <a:off x="651826" y="2288168"/>
            <a:ext cx="5058468" cy="3233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738607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138767" y="118577"/>
            <a:ext cx="4084586" cy="461434"/>
          </a:xfrm>
        </p:spPr>
        <p:txBody>
          <a:bodyPr/>
          <a:lstStyle/>
          <a:p>
            <a:r>
              <a:rPr lang="zh-CN" altLang="en-US" b="1" dirty="0">
                <a:cs typeface="+mn-ea"/>
                <a:sym typeface="+mn-lt"/>
              </a:rPr>
              <a:t>导出</a:t>
            </a:r>
            <a:r>
              <a:rPr lang="en-US" altLang="zh-CN" b="1" dirty="0">
                <a:cs typeface="+mn-ea"/>
                <a:sym typeface="+mn-lt"/>
              </a:rPr>
              <a:t>Docker</a:t>
            </a:r>
            <a:r>
              <a:rPr lang="zh-CN" altLang="en-US" b="1" dirty="0">
                <a:cs typeface="+mn-ea"/>
                <a:sym typeface="+mn-lt"/>
              </a:rPr>
              <a:t> </a:t>
            </a:r>
            <a:r>
              <a:rPr lang="en-US" altLang="zh-CN" b="1" dirty="0">
                <a:cs typeface="+mn-ea"/>
                <a:sym typeface="+mn-lt"/>
              </a:rPr>
              <a:t>image</a:t>
            </a:r>
            <a:r>
              <a:rPr lang="zh-CN" altLang="en-US" b="1" dirty="0">
                <a:cs typeface="+mn-ea"/>
                <a:sym typeface="+mn-lt"/>
              </a:rPr>
              <a:t>文件</a:t>
            </a:r>
            <a:endParaRPr lang="en-US" altLang="zh-CN" b="1" dirty="0">
              <a:cs typeface="+mn-ea"/>
              <a:sym typeface="+mn-lt"/>
            </a:endParaRPr>
          </a:p>
          <a:p>
            <a:endParaRPr lang="zh-CN" altLang="en-US" b="1" dirty="0">
              <a:cs typeface="+mn-ea"/>
              <a:sym typeface="+mn-lt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814917" y="1172633"/>
            <a:ext cx="1034118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>
            <a:off x="927013" y="194734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D2416D7-7FEE-3A41-98CD-21111EFA6DFA}"/>
              </a:ext>
            </a:extLst>
          </p:cNvPr>
          <p:cNvSpPr/>
          <p:nvPr/>
        </p:nvSpPr>
        <p:spPr>
          <a:xfrm>
            <a:off x="1226453" y="1346156"/>
            <a:ext cx="292419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保存指定镜像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&amp;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重新导入</a:t>
            </a: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E094B9AF-E95F-9543-84B5-7F56E87478F0}"/>
              </a:ext>
            </a:extLst>
          </p:cNvPr>
          <p:cNvSpPr/>
          <p:nvPr/>
        </p:nvSpPr>
        <p:spPr>
          <a:xfrm rot="2654418">
            <a:off x="970856" y="1434465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FCAA118-775B-694E-8C3E-A8B81108811B}"/>
              </a:ext>
            </a:extLst>
          </p:cNvPr>
          <p:cNvSpPr/>
          <p:nvPr/>
        </p:nvSpPr>
        <p:spPr>
          <a:xfrm>
            <a:off x="1350640" y="2589530"/>
            <a:ext cx="8986540" cy="107721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zh-CN" sz="1600" dirty="0">
                <a:solidFill>
                  <a:schemeClr val="bg1"/>
                </a:solidFill>
              </a:rPr>
              <a:t>docker save </a:t>
            </a:r>
            <a:r>
              <a:rPr lang="en" altLang="zh-CN" sz="1600" dirty="0" err="1">
                <a:solidFill>
                  <a:schemeClr val="bg1"/>
                </a:solidFill>
              </a:rPr>
              <a:t>ubuntu:load</a:t>
            </a:r>
            <a:r>
              <a:rPr lang="en" altLang="zh-CN" sz="1600" dirty="0">
                <a:solidFill>
                  <a:schemeClr val="bg1"/>
                </a:solidFill>
              </a:rPr>
              <a:t>&gt;/root/</a:t>
            </a:r>
            <a:r>
              <a:rPr lang="en" altLang="zh-CN" sz="1600" dirty="0" err="1">
                <a:solidFill>
                  <a:schemeClr val="bg1"/>
                </a:solidFill>
              </a:rPr>
              <a:t>ubuntu.tar</a:t>
            </a:r>
            <a:r>
              <a:rPr lang="en" altLang="zh-CN" sz="1600" dirty="0">
                <a:solidFill>
                  <a:schemeClr val="bg1"/>
                </a:solidFill>
              </a:rPr>
              <a:t> </a:t>
            </a:r>
          </a:p>
          <a:p>
            <a:endParaRPr lang="en" altLang="zh-CN" sz="1600" dirty="0">
              <a:solidFill>
                <a:schemeClr val="bg1"/>
              </a:solidFill>
            </a:endParaRPr>
          </a:p>
          <a:p>
            <a:r>
              <a:rPr lang="en" altLang="zh-CN" sz="1600" dirty="0">
                <a:solidFill>
                  <a:schemeClr val="bg1"/>
                </a:solidFill>
              </a:rPr>
              <a:t>docker load&lt;</a:t>
            </a:r>
            <a:r>
              <a:rPr lang="en" altLang="zh-CN" sz="1600" dirty="0" err="1">
                <a:solidFill>
                  <a:schemeClr val="bg1"/>
                </a:solidFill>
              </a:rPr>
              <a:t>ubuntu.tar</a:t>
            </a:r>
            <a:endParaRPr lang="en" altLang="zh-CN" sz="1600" dirty="0">
              <a:solidFill>
                <a:schemeClr val="bg1"/>
              </a:solidFill>
            </a:endParaRPr>
          </a:p>
          <a:p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7C90DAD-9FAF-7A43-803F-CCB83B9C6DDF}"/>
              </a:ext>
            </a:extLst>
          </p:cNvPr>
          <p:cNvSpPr/>
          <p:nvPr/>
        </p:nvSpPr>
        <p:spPr>
          <a:xfrm>
            <a:off x="1350640" y="4432257"/>
            <a:ext cx="8986540" cy="107721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zh-CN" sz="1600" dirty="0">
                <a:solidFill>
                  <a:schemeClr val="bg1"/>
                </a:solidFill>
              </a:rPr>
              <a:t>docker export 98ca36&gt; </a:t>
            </a:r>
            <a:r>
              <a:rPr lang="en" altLang="zh-CN" sz="1600" dirty="0" err="1">
                <a:solidFill>
                  <a:schemeClr val="bg1"/>
                </a:solidFill>
              </a:rPr>
              <a:t>ubuntu.tar</a:t>
            </a:r>
            <a:r>
              <a:rPr lang="en" altLang="zh-CN" sz="1600" dirty="0">
                <a:solidFill>
                  <a:schemeClr val="bg1"/>
                </a:solidFill>
              </a:rPr>
              <a:t> </a:t>
            </a:r>
          </a:p>
          <a:p>
            <a:endParaRPr lang="en" altLang="zh-CN" sz="1600" dirty="0">
              <a:solidFill>
                <a:schemeClr val="bg1"/>
              </a:solidFill>
            </a:endParaRPr>
          </a:p>
          <a:p>
            <a:r>
              <a:rPr lang="en" altLang="zh-CN" sz="1600" dirty="0">
                <a:solidFill>
                  <a:schemeClr val="bg1"/>
                </a:solidFill>
              </a:rPr>
              <a:t>cat </a:t>
            </a:r>
            <a:r>
              <a:rPr lang="en" altLang="zh-CN" sz="1600" dirty="0" err="1">
                <a:solidFill>
                  <a:schemeClr val="bg1"/>
                </a:solidFill>
              </a:rPr>
              <a:t>ubuntu.tar</a:t>
            </a:r>
            <a:r>
              <a:rPr lang="en" altLang="zh-CN" sz="1600" dirty="0">
                <a:solidFill>
                  <a:schemeClr val="bg1"/>
                </a:solidFill>
              </a:rPr>
              <a:t> | </a:t>
            </a:r>
            <a:r>
              <a:rPr lang="en" altLang="zh-CN" sz="1600" dirty="0" err="1">
                <a:solidFill>
                  <a:schemeClr val="bg1"/>
                </a:solidFill>
              </a:rPr>
              <a:t>sudo</a:t>
            </a:r>
            <a:r>
              <a:rPr lang="en" altLang="zh-CN" sz="1600" dirty="0">
                <a:solidFill>
                  <a:schemeClr val="bg1"/>
                </a:solidFill>
              </a:rPr>
              <a:t> docker import - </a:t>
            </a:r>
            <a:r>
              <a:rPr lang="en" altLang="zh-CN" sz="1600" dirty="0" err="1">
                <a:solidFill>
                  <a:schemeClr val="bg1"/>
                </a:solidFill>
              </a:rPr>
              <a:t>ubuntu:import</a:t>
            </a:r>
            <a:endParaRPr lang="en" altLang="zh-CN" sz="1600" dirty="0">
              <a:solidFill>
                <a:schemeClr val="bg1"/>
              </a:solidFill>
            </a:endParaRPr>
          </a:p>
          <a:p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A730377-44FD-2946-9691-211AD928FC27}"/>
              </a:ext>
            </a:extLst>
          </p:cNvPr>
          <p:cNvSpPr/>
          <p:nvPr/>
        </p:nvSpPr>
        <p:spPr>
          <a:xfrm>
            <a:off x="1226453" y="1832940"/>
            <a:ext cx="9233391" cy="786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docker </a:t>
            </a:r>
            <a:r>
              <a:rPr lang="zh-CN" alt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容器导入导出有两种方法：</a:t>
            </a: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一种是使用 </a:t>
            </a:r>
            <a:r>
              <a:rPr lang="en" altLang="zh-CN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save </a:t>
            </a:r>
            <a:r>
              <a:rPr lang="zh-CN" alt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和 </a:t>
            </a:r>
            <a:r>
              <a:rPr lang="en" altLang="zh-CN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load </a:t>
            </a:r>
            <a:r>
              <a:rPr lang="zh-CN" alt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命令，如下例，将指定镜像保存成 </a:t>
            </a:r>
            <a:r>
              <a:rPr lang="en" altLang="zh-CN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tar </a:t>
            </a:r>
            <a:r>
              <a:rPr lang="zh-CN" alt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归档文件，可迁移至别的客户端使用：</a:t>
            </a:r>
            <a:endParaRPr lang="zh-CN" altLang="en-US" sz="1600" b="0" i="0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41F9C86-20E1-7D4B-B570-E9730535AC8D}"/>
              </a:ext>
            </a:extLst>
          </p:cNvPr>
          <p:cNvSpPr/>
          <p:nvPr/>
        </p:nvSpPr>
        <p:spPr>
          <a:xfrm>
            <a:off x="1283255" y="3867098"/>
            <a:ext cx="7880195" cy="4173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一种是使用 </a:t>
            </a:r>
            <a:r>
              <a:rPr lang="en" altLang="zh-CN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export </a:t>
            </a:r>
            <a:r>
              <a:rPr lang="zh-CN" alt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和 </a:t>
            </a:r>
            <a:r>
              <a:rPr lang="en" altLang="zh-CN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import</a:t>
            </a:r>
            <a:r>
              <a:rPr lang="zh-CN" alt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 命令，如下例：</a:t>
            </a:r>
            <a:endParaRPr lang="zh-CN" altLang="en-US" sz="1600" b="0" i="0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0770616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72936" y="1174536"/>
            <a:ext cx="2246128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700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endParaRPr lang="zh-CN" altLang="en-US" sz="287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文本占位符 1">
            <a:extLst>
              <a:ext uri="{FF2B5EF4-FFF2-40B4-BE49-F238E27FC236}">
                <a16:creationId xmlns:a16="http://schemas.microsoft.com/office/drawing/2014/main" id="{3E65F960-D8D3-FD45-998E-F2E99D60F9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110149" y="2980265"/>
            <a:ext cx="6246501" cy="897467"/>
          </a:xfrm>
        </p:spPr>
        <p:txBody>
          <a:bodyPr/>
          <a:lstStyle/>
          <a:p>
            <a:r>
              <a:rPr lang="zh-CN" altLang="en-US" sz="4000" dirty="0">
                <a:cs typeface="+mn-ea"/>
                <a:sym typeface="+mn-lt"/>
              </a:rPr>
              <a:t>如何在</a:t>
            </a:r>
            <a:r>
              <a:rPr lang="en-US" altLang="zh-CN" sz="4000" dirty="0">
                <a:cs typeface="+mn-ea"/>
                <a:sym typeface="+mn-lt"/>
              </a:rPr>
              <a:t>mac</a:t>
            </a:r>
            <a:r>
              <a:rPr lang="zh-CN" altLang="en-US" sz="4000" dirty="0">
                <a:cs typeface="+mn-ea"/>
                <a:sym typeface="+mn-lt"/>
              </a:rPr>
              <a:t>下搭建</a:t>
            </a:r>
            <a:r>
              <a:rPr lang="en-US" altLang="zh-CN" sz="4000" dirty="0">
                <a:cs typeface="+mn-ea"/>
                <a:sym typeface="+mn-lt"/>
              </a:rPr>
              <a:t>Docker</a:t>
            </a:r>
            <a:endParaRPr lang="zh-CN" altLang="en-US" sz="400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1893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958013" y="123661"/>
            <a:ext cx="4092451" cy="461434"/>
          </a:xfrm>
        </p:spPr>
        <p:txBody>
          <a:bodyPr/>
          <a:lstStyle/>
          <a:p>
            <a:r>
              <a:rPr lang="zh-CN" altLang="en-US" b="1" dirty="0">
                <a:cs typeface="+mn-ea"/>
                <a:sym typeface="+mn-lt"/>
              </a:rPr>
              <a:t>在</a:t>
            </a:r>
            <a:r>
              <a:rPr lang="en-US" altLang="zh-CN" b="1" dirty="0">
                <a:cs typeface="+mn-ea"/>
                <a:sym typeface="+mn-lt"/>
              </a:rPr>
              <a:t>Mac</a:t>
            </a:r>
            <a:r>
              <a:rPr lang="zh-CN" altLang="en-US" b="1" dirty="0">
                <a:cs typeface="+mn-ea"/>
                <a:sym typeface="+mn-lt"/>
              </a:rPr>
              <a:t>上安装</a:t>
            </a:r>
            <a:r>
              <a:rPr lang="en-US" altLang="zh-CN" b="1" dirty="0">
                <a:cs typeface="+mn-ea"/>
                <a:sym typeface="+mn-lt"/>
              </a:rPr>
              <a:t>docker</a:t>
            </a:r>
            <a:r>
              <a:rPr lang="zh-CN" altLang="en-US" b="1" dirty="0">
                <a:cs typeface="+mn-ea"/>
                <a:sym typeface="+mn-lt"/>
              </a:rPr>
              <a:t>服务</a:t>
            </a:r>
          </a:p>
        </p:txBody>
      </p:sp>
      <p:cxnSp>
        <p:nvCxnSpPr>
          <p:cNvPr id="40" name="直接连接符 39"/>
          <p:cNvCxnSpPr/>
          <p:nvPr/>
        </p:nvCxnSpPr>
        <p:spPr>
          <a:xfrm>
            <a:off x="814632" y="885554"/>
            <a:ext cx="1034118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D8C04E11-CDE5-8B4A-AB4B-3C01B7BCF913}"/>
              </a:ext>
            </a:extLst>
          </p:cNvPr>
          <p:cNvSpPr txBox="1"/>
          <p:nvPr/>
        </p:nvSpPr>
        <p:spPr>
          <a:xfrm>
            <a:off x="1347209" y="1384874"/>
            <a:ext cx="7931383" cy="417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首先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要确定</a:t>
            </a:r>
            <a:r>
              <a:rPr lang="en" altLang="zh-CN" sz="1600" dirty="0"/>
              <a:t>Mac</a:t>
            </a:r>
            <a:r>
              <a:rPr lang="zh-CN" altLang="en-US" sz="1600" dirty="0"/>
              <a:t>系统在</a:t>
            </a:r>
            <a:r>
              <a:rPr lang="en-US" altLang="zh-CN" sz="1600" dirty="0"/>
              <a:t>10.10.3</a:t>
            </a:r>
            <a:r>
              <a:rPr lang="zh-CN" altLang="en-US" sz="1600" dirty="0"/>
              <a:t>及以上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：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cs typeface="+mn-ea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43598AB-026B-1840-9FED-277EC6E9C2F2}"/>
              </a:ext>
            </a:extLst>
          </p:cNvPr>
          <p:cNvSpPr/>
          <p:nvPr/>
        </p:nvSpPr>
        <p:spPr>
          <a:xfrm>
            <a:off x="1414811" y="1008432"/>
            <a:ext cx="22878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/>
              <a:t>检查</a:t>
            </a:r>
            <a:r>
              <a:rPr lang="en-US" altLang="zh-CN" sz="2000" b="1" dirty="0"/>
              <a:t>Mac</a:t>
            </a:r>
            <a:r>
              <a:rPr lang="zh-CN" altLang="en-US" sz="2000" b="1" dirty="0"/>
              <a:t>系统版本</a:t>
            </a:r>
            <a:endParaRPr lang="en" altLang="zh-CN" sz="2000" b="1" dirty="0"/>
          </a:p>
        </p:txBody>
      </p:sp>
      <p:sp>
        <p:nvSpPr>
          <p:cNvPr id="13" name="任意多边形 8">
            <a:extLst>
              <a:ext uri="{FF2B5EF4-FFF2-40B4-BE49-F238E27FC236}">
                <a16:creationId xmlns:a16="http://schemas.microsoft.com/office/drawing/2014/main" id="{E5D0B233-C19E-2748-955D-926BF039F9E5}"/>
              </a:ext>
            </a:extLst>
          </p:cNvPr>
          <p:cNvSpPr/>
          <p:nvPr/>
        </p:nvSpPr>
        <p:spPr>
          <a:xfrm rot="2654418">
            <a:off x="7974073" y="3619422"/>
            <a:ext cx="2502590" cy="2502590"/>
          </a:xfrm>
          <a:custGeom>
            <a:avLst/>
            <a:gdLst>
              <a:gd name="connsiteX0" fmla="*/ 1776349 w 2502590"/>
              <a:gd name="connsiteY0" fmla="*/ 399009 h 2502590"/>
              <a:gd name="connsiteX1" fmla="*/ 1971011 w 2502590"/>
              <a:gd name="connsiteY1" fmla="*/ 235660 h 2502590"/>
              <a:gd name="connsiteX2" fmla="*/ 2126523 w 2502590"/>
              <a:gd name="connsiteY2" fmla="*/ 366150 h 2502590"/>
              <a:gd name="connsiteX3" fmla="*/ 1999458 w 2502590"/>
              <a:gd name="connsiteY3" fmla="*/ 586220 h 2502590"/>
              <a:gd name="connsiteX4" fmla="*/ 2201349 w 2502590"/>
              <a:gd name="connsiteY4" fmla="*/ 935905 h 2502590"/>
              <a:gd name="connsiteX5" fmla="*/ 2455467 w 2502590"/>
              <a:gd name="connsiteY5" fmla="*/ 935898 h 2502590"/>
              <a:gd name="connsiteX6" fmla="*/ 2490719 w 2502590"/>
              <a:gd name="connsiteY6" fmla="*/ 1135820 h 2502590"/>
              <a:gd name="connsiteX7" fmla="*/ 2251923 w 2502590"/>
              <a:gd name="connsiteY7" fmla="*/ 1222728 h 2502590"/>
              <a:gd name="connsiteX8" fmla="*/ 2181807 w 2502590"/>
              <a:gd name="connsiteY8" fmla="*/ 1620375 h 2502590"/>
              <a:gd name="connsiteX9" fmla="*/ 2376478 w 2502590"/>
              <a:gd name="connsiteY9" fmla="*/ 1783714 h 2502590"/>
              <a:gd name="connsiteX10" fmla="*/ 2274974 w 2502590"/>
              <a:gd name="connsiteY10" fmla="*/ 1959523 h 2502590"/>
              <a:gd name="connsiteX11" fmla="*/ 2036183 w 2502590"/>
              <a:gd name="connsiteY11" fmla="*/ 1872603 h 2502590"/>
              <a:gd name="connsiteX12" fmla="*/ 1726869 w 2502590"/>
              <a:gd name="connsiteY12" fmla="*/ 2132148 h 2502590"/>
              <a:gd name="connsiteX13" fmla="*/ 1771003 w 2502590"/>
              <a:gd name="connsiteY13" fmla="*/ 2382405 h 2502590"/>
              <a:gd name="connsiteX14" fmla="*/ 1580239 w 2502590"/>
              <a:gd name="connsiteY14" fmla="*/ 2451837 h 2502590"/>
              <a:gd name="connsiteX15" fmla="*/ 1453186 w 2502590"/>
              <a:gd name="connsiteY15" fmla="*/ 2231761 h 2502590"/>
              <a:gd name="connsiteX16" fmla="*/ 1049405 w 2502590"/>
              <a:gd name="connsiteY16" fmla="*/ 2231761 h 2502590"/>
              <a:gd name="connsiteX17" fmla="*/ 922351 w 2502590"/>
              <a:gd name="connsiteY17" fmla="*/ 2451837 h 2502590"/>
              <a:gd name="connsiteX18" fmla="*/ 731587 w 2502590"/>
              <a:gd name="connsiteY18" fmla="*/ 2382405 h 2502590"/>
              <a:gd name="connsiteX19" fmla="*/ 775721 w 2502590"/>
              <a:gd name="connsiteY19" fmla="*/ 2132148 h 2502590"/>
              <a:gd name="connsiteX20" fmla="*/ 466407 w 2502590"/>
              <a:gd name="connsiteY20" fmla="*/ 1872603 h 2502590"/>
              <a:gd name="connsiteX21" fmla="*/ 227616 w 2502590"/>
              <a:gd name="connsiteY21" fmla="*/ 1959523 h 2502590"/>
              <a:gd name="connsiteX22" fmla="*/ 126112 w 2502590"/>
              <a:gd name="connsiteY22" fmla="*/ 1783714 h 2502590"/>
              <a:gd name="connsiteX23" fmla="*/ 320783 w 2502590"/>
              <a:gd name="connsiteY23" fmla="*/ 1620374 h 2502590"/>
              <a:gd name="connsiteX24" fmla="*/ 250667 w 2502590"/>
              <a:gd name="connsiteY24" fmla="*/ 1222727 h 2502590"/>
              <a:gd name="connsiteX25" fmla="*/ 11871 w 2502590"/>
              <a:gd name="connsiteY25" fmla="*/ 1135820 h 2502590"/>
              <a:gd name="connsiteX26" fmla="*/ 47123 w 2502590"/>
              <a:gd name="connsiteY26" fmla="*/ 935898 h 2502590"/>
              <a:gd name="connsiteX27" fmla="*/ 301241 w 2502590"/>
              <a:gd name="connsiteY27" fmla="*/ 935904 h 2502590"/>
              <a:gd name="connsiteX28" fmla="*/ 503131 w 2502590"/>
              <a:gd name="connsiteY28" fmla="*/ 586219 h 2502590"/>
              <a:gd name="connsiteX29" fmla="*/ 376067 w 2502590"/>
              <a:gd name="connsiteY29" fmla="*/ 366150 h 2502590"/>
              <a:gd name="connsiteX30" fmla="*/ 531579 w 2502590"/>
              <a:gd name="connsiteY30" fmla="*/ 235660 h 2502590"/>
              <a:gd name="connsiteX31" fmla="*/ 726241 w 2502590"/>
              <a:gd name="connsiteY31" fmla="*/ 399009 h 2502590"/>
              <a:gd name="connsiteX32" fmla="*/ 1105671 w 2502590"/>
              <a:gd name="connsiteY32" fmla="*/ 260908 h 2502590"/>
              <a:gd name="connsiteX33" fmla="*/ 1149792 w 2502590"/>
              <a:gd name="connsiteY33" fmla="*/ 10649 h 2502590"/>
              <a:gd name="connsiteX34" fmla="*/ 1352798 w 2502590"/>
              <a:gd name="connsiteY34" fmla="*/ 10649 h 2502590"/>
              <a:gd name="connsiteX35" fmla="*/ 1396919 w 2502590"/>
              <a:gd name="connsiteY35" fmla="*/ 260908 h 2502590"/>
              <a:gd name="connsiteX36" fmla="*/ 1776349 w 2502590"/>
              <a:gd name="connsiteY36" fmla="*/ 399009 h 2502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502590" h="2502590">
                <a:moveTo>
                  <a:pt x="1776349" y="399009"/>
                </a:moveTo>
                <a:lnTo>
                  <a:pt x="1971011" y="235660"/>
                </a:lnTo>
                <a:lnTo>
                  <a:pt x="2126523" y="366150"/>
                </a:lnTo>
                <a:lnTo>
                  <a:pt x="1999458" y="586220"/>
                </a:lnTo>
                <a:cubicBezTo>
                  <a:pt x="2089809" y="687858"/>
                  <a:pt x="2158503" y="806840"/>
                  <a:pt x="2201349" y="935905"/>
                </a:cubicBezTo>
                <a:lnTo>
                  <a:pt x="2455467" y="935898"/>
                </a:lnTo>
                <a:lnTo>
                  <a:pt x="2490719" y="1135820"/>
                </a:lnTo>
                <a:lnTo>
                  <a:pt x="2251923" y="1222728"/>
                </a:lnTo>
                <a:cubicBezTo>
                  <a:pt x="2255804" y="1358663"/>
                  <a:pt x="2231947" y="1493964"/>
                  <a:pt x="2181807" y="1620375"/>
                </a:cubicBezTo>
                <a:lnTo>
                  <a:pt x="2376478" y="1783714"/>
                </a:lnTo>
                <a:lnTo>
                  <a:pt x="2274974" y="1959523"/>
                </a:lnTo>
                <a:lnTo>
                  <a:pt x="2036183" y="1872603"/>
                </a:lnTo>
                <a:cubicBezTo>
                  <a:pt x="1951778" y="1979230"/>
                  <a:pt x="1846533" y="2067542"/>
                  <a:pt x="1726869" y="2132148"/>
                </a:cubicBezTo>
                <a:lnTo>
                  <a:pt x="1771003" y="2382405"/>
                </a:lnTo>
                <a:lnTo>
                  <a:pt x="1580239" y="2451837"/>
                </a:lnTo>
                <a:lnTo>
                  <a:pt x="1453186" y="2231761"/>
                </a:lnTo>
                <a:cubicBezTo>
                  <a:pt x="1319990" y="2259188"/>
                  <a:pt x="1182601" y="2259188"/>
                  <a:pt x="1049405" y="2231761"/>
                </a:cubicBezTo>
                <a:lnTo>
                  <a:pt x="922351" y="2451837"/>
                </a:lnTo>
                <a:lnTo>
                  <a:pt x="731587" y="2382405"/>
                </a:lnTo>
                <a:lnTo>
                  <a:pt x="775721" y="2132148"/>
                </a:lnTo>
                <a:cubicBezTo>
                  <a:pt x="656057" y="2067541"/>
                  <a:pt x="550812" y="1979230"/>
                  <a:pt x="466407" y="1872603"/>
                </a:cubicBezTo>
                <a:lnTo>
                  <a:pt x="227616" y="1959523"/>
                </a:lnTo>
                <a:lnTo>
                  <a:pt x="126112" y="1783714"/>
                </a:lnTo>
                <a:lnTo>
                  <a:pt x="320783" y="1620374"/>
                </a:lnTo>
                <a:cubicBezTo>
                  <a:pt x="270643" y="1493964"/>
                  <a:pt x="246786" y="1358663"/>
                  <a:pt x="250667" y="1222727"/>
                </a:cubicBezTo>
                <a:lnTo>
                  <a:pt x="11871" y="1135820"/>
                </a:lnTo>
                <a:lnTo>
                  <a:pt x="47123" y="935898"/>
                </a:lnTo>
                <a:lnTo>
                  <a:pt x="301241" y="935904"/>
                </a:lnTo>
                <a:cubicBezTo>
                  <a:pt x="344087" y="806839"/>
                  <a:pt x="412781" y="687857"/>
                  <a:pt x="503131" y="586219"/>
                </a:cubicBezTo>
                <a:lnTo>
                  <a:pt x="376067" y="366150"/>
                </a:lnTo>
                <a:lnTo>
                  <a:pt x="531579" y="235660"/>
                </a:lnTo>
                <a:lnTo>
                  <a:pt x="726241" y="399009"/>
                </a:lnTo>
                <a:cubicBezTo>
                  <a:pt x="842024" y="327680"/>
                  <a:pt x="971127" y="280691"/>
                  <a:pt x="1105671" y="260908"/>
                </a:cubicBezTo>
                <a:lnTo>
                  <a:pt x="1149792" y="10649"/>
                </a:lnTo>
                <a:lnTo>
                  <a:pt x="1352798" y="10649"/>
                </a:lnTo>
                <a:lnTo>
                  <a:pt x="1396919" y="260908"/>
                </a:lnTo>
                <a:cubicBezTo>
                  <a:pt x="1531463" y="280691"/>
                  <a:pt x="1660566" y="327681"/>
                  <a:pt x="1776349" y="3990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1552" tIns="644640" rIns="561552" bIns="688407" numCol="1" spcCol="1270" anchor="ctr" anchorCtr="0">
            <a:noAutofit/>
          </a:bodyPr>
          <a:lstStyle/>
          <a:p>
            <a:pPr lvl="0" algn="ctr" defTabSz="2044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600" kern="1200">
              <a:cs typeface="+mn-ea"/>
              <a:sym typeface="+mn-lt"/>
            </a:endParaRPr>
          </a:p>
        </p:txBody>
      </p:sp>
      <p:sp>
        <p:nvSpPr>
          <p:cNvPr id="14" name="环形箭头 13">
            <a:extLst>
              <a:ext uri="{FF2B5EF4-FFF2-40B4-BE49-F238E27FC236}">
                <a16:creationId xmlns:a16="http://schemas.microsoft.com/office/drawing/2014/main" id="{1B4EB0D9-028B-8242-8EFF-8F43D30135E4}"/>
              </a:ext>
            </a:extLst>
          </p:cNvPr>
          <p:cNvSpPr/>
          <p:nvPr/>
        </p:nvSpPr>
        <p:spPr>
          <a:xfrm rot="2654418">
            <a:off x="7785563" y="3239551"/>
            <a:ext cx="3203316" cy="3203316"/>
          </a:xfrm>
          <a:prstGeom prst="circularArrow">
            <a:avLst>
              <a:gd name="adj1" fmla="val 4688"/>
              <a:gd name="adj2" fmla="val 299029"/>
              <a:gd name="adj3" fmla="val 2524070"/>
              <a:gd name="adj4" fmla="val 15844352"/>
              <a:gd name="adj5" fmla="val 5469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EB2B6B9-D368-BD4A-8038-216FB44865F5}"/>
              </a:ext>
            </a:extLst>
          </p:cNvPr>
          <p:cNvSpPr/>
          <p:nvPr/>
        </p:nvSpPr>
        <p:spPr>
          <a:xfrm rot="2654418">
            <a:off x="10867327" y="5751520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82487F8-6C30-FE41-A7F2-DDF0002D5B6A}"/>
              </a:ext>
            </a:extLst>
          </p:cNvPr>
          <p:cNvSpPr/>
          <p:nvPr/>
        </p:nvSpPr>
        <p:spPr>
          <a:xfrm rot="2654418">
            <a:off x="1137641" y="1096940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9CFD476-EA21-C141-914A-2BF9BABED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811" y="1834698"/>
            <a:ext cx="5579409" cy="338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008779"/>
      </p:ext>
    </p:extLst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958013" y="123661"/>
            <a:ext cx="4092451" cy="461434"/>
          </a:xfrm>
        </p:spPr>
        <p:txBody>
          <a:bodyPr/>
          <a:lstStyle/>
          <a:p>
            <a:r>
              <a:rPr lang="zh-CN" altLang="en-US" b="1" dirty="0">
                <a:cs typeface="+mn-ea"/>
                <a:sym typeface="+mn-lt"/>
              </a:rPr>
              <a:t>在</a:t>
            </a:r>
            <a:r>
              <a:rPr lang="en-US" altLang="zh-CN" b="1" dirty="0">
                <a:cs typeface="+mn-ea"/>
                <a:sym typeface="+mn-lt"/>
              </a:rPr>
              <a:t>Mac</a:t>
            </a:r>
            <a:r>
              <a:rPr lang="zh-CN" altLang="en-US" b="1" dirty="0">
                <a:cs typeface="+mn-ea"/>
                <a:sym typeface="+mn-lt"/>
              </a:rPr>
              <a:t>上安装</a:t>
            </a:r>
            <a:r>
              <a:rPr lang="en-US" altLang="zh-CN" b="1" dirty="0">
                <a:cs typeface="+mn-ea"/>
                <a:sym typeface="+mn-lt"/>
              </a:rPr>
              <a:t>docker</a:t>
            </a:r>
            <a:r>
              <a:rPr lang="zh-CN" altLang="en-US" b="1" dirty="0">
                <a:cs typeface="+mn-ea"/>
                <a:sym typeface="+mn-lt"/>
              </a:rPr>
              <a:t>服务</a:t>
            </a:r>
          </a:p>
        </p:txBody>
      </p:sp>
      <p:cxnSp>
        <p:nvCxnSpPr>
          <p:cNvPr id="40" name="直接连接符 39"/>
          <p:cNvCxnSpPr/>
          <p:nvPr/>
        </p:nvCxnSpPr>
        <p:spPr>
          <a:xfrm>
            <a:off x="814632" y="885554"/>
            <a:ext cx="1034118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043598AB-026B-1840-9FED-277EC6E9C2F2}"/>
              </a:ext>
            </a:extLst>
          </p:cNvPr>
          <p:cNvSpPr/>
          <p:nvPr/>
        </p:nvSpPr>
        <p:spPr>
          <a:xfrm>
            <a:off x="1393238" y="1011949"/>
            <a:ext cx="48782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/>
              <a:t>方法一：在</a:t>
            </a:r>
            <a:r>
              <a:rPr lang="en-US" altLang="zh-CN" sz="2000" b="1" dirty="0"/>
              <a:t>App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Store</a:t>
            </a:r>
            <a:r>
              <a:rPr lang="zh-CN" altLang="en-US" b="1" dirty="0"/>
              <a:t>点击</a:t>
            </a:r>
            <a:r>
              <a:rPr lang="en" altLang="zh-CN" b="1" dirty="0"/>
              <a:t>Docker</a:t>
            </a:r>
            <a:r>
              <a:rPr lang="zh-CN" altLang="en-US" b="1" dirty="0"/>
              <a:t>下载安装</a:t>
            </a:r>
            <a:endParaRPr lang="en" altLang="zh-CN" sz="2000" b="1" dirty="0"/>
          </a:p>
        </p:txBody>
      </p:sp>
      <p:sp>
        <p:nvSpPr>
          <p:cNvPr id="13" name="任意多边形 8">
            <a:extLst>
              <a:ext uri="{FF2B5EF4-FFF2-40B4-BE49-F238E27FC236}">
                <a16:creationId xmlns:a16="http://schemas.microsoft.com/office/drawing/2014/main" id="{E5D0B233-C19E-2748-955D-926BF039F9E5}"/>
              </a:ext>
            </a:extLst>
          </p:cNvPr>
          <p:cNvSpPr/>
          <p:nvPr/>
        </p:nvSpPr>
        <p:spPr>
          <a:xfrm rot="2654418">
            <a:off x="8135080" y="3652875"/>
            <a:ext cx="2502590" cy="2502590"/>
          </a:xfrm>
          <a:custGeom>
            <a:avLst/>
            <a:gdLst>
              <a:gd name="connsiteX0" fmla="*/ 1776349 w 2502590"/>
              <a:gd name="connsiteY0" fmla="*/ 399009 h 2502590"/>
              <a:gd name="connsiteX1" fmla="*/ 1971011 w 2502590"/>
              <a:gd name="connsiteY1" fmla="*/ 235660 h 2502590"/>
              <a:gd name="connsiteX2" fmla="*/ 2126523 w 2502590"/>
              <a:gd name="connsiteY2" fmla="*/ 366150 h 2502590"/>
              <a:gd name="connsiteX3" fmla="*/ 1999458 w 2502590"/>
              <a:gd name="connsiteY3" fmla="*/ 586220 h 2502590"/>
              <a:gd name="connsiteX4" fmla="*/ 2201349 w 2502590"/>
              <a:gd name="connsiteY4" fmla="*/ 935905 h 2502590"/>
              <a:gd name="connsiteX5" fmla="*/ 2455467 w 2502590"/>
              <a:gd name="connsiteY5" fmla="*/ 935898 h 2502590"/>
              <a:gd name="connsiteX6" fmla="*/ 2490719 w 2502590"/>
              <a:gd name="connsiteY6" fmla="*/ 1135820 h 2502590"/>
              <a:gd name="connsiteX7" fmla="*/ 2251923 w 2502590"/>
              <a:gd name="connsiteY7" fmla="*/ 1222728 h 2502590"/>
              <a:gd name="connsiteX8" fmla="*/ 2181807 w 2502590"/>
              <a:gd name="connsiteY8" fmla="*/ 1620375 h 2502590"/>
              <a:gd name="connsiteX9" fmla="*/ 2376478 w 2502590"/>
              <a:gd name="connsiteY9" fmla="*/ 1783714 h 2502590"/>
              <a:gd name="connsiteX10" fmla="*/ 2274974 w 2502590"/>
              <a:gd name="connsiteY10" fmla="*/ 1959523 h 2502590"/>
              <a:gd name="connsiteX11" fmla="*/ 2036183 w 2502590"/>
              <a:gd name="connsiteY11" fmla="*/ 1872603 h 2502590"/>
              <a:gd name="connsiteX12" fmla="*/ 1726869 w 2502590"/>
              <a:gd name="connsiteY12" fmla="*/ 2132148 h 2502590"/>
              <a:gd name="connsiteX13" fmla="*/ 1771003 w 2502590"/>
              <a:gd name="connsiteY13" fmla="*/ 2382405 h 2502590"/>
              <a:gd name="connsiteX14" fmla="*/ 1580239 w 2502590"/>
              <a:gd name="connsiteY14" fmla="*/ 2451837 h 2502590"/>
              <a:gd name="connsiteX15" fmla="*/ 1453186 w 2502590"/>
              <a:gd name="connsiteY15" fmla="*/ 2231761 h 2502590"/>
              <a:gd name="connsiteX16" fmla="*/ 1049405 w 2502590"/>
              <a:gd name="connsiteY16" fmla="*/ 2231761 h 2502590"/>
              <a:gd name="connsiteX17" fmla="*/ 922351 w 2502590"/>
              <a:gd name="connsiteY17" fmla="*/ 2451837 h 2502590"/>
              <a:gd name="connsiteX18" fmla="*/ 731587 w 2502590"/>
              <a:gd name="connsiteY18" fmla="*/ 2382405 h 2502590"/>
              <a:gd name="connsiteX19" fmla="*/ 775721 w 2502590"/>
              <a:gd name="connsiteY19" fmla="*/ 2132148 h 2502590"/>
              <a:gd name="connsiteX20" fmla="*/ 466407 w 2502590"/>
              <a:gd name="connsiteY20" fmla="*/ 1872603 h 2502590"/>
              <a:gd name="connsiteX21" fmla="*/ 227616 w 2502590"/>
              <a:gd name="connsiteY21" fmla="*/ 1959523 h 2502590"/>
              <a:gd name="connsiteX22" fmla="*/ 126112 w 2502590"/>
              <a:gd name="connsiteY22" fmla="*/ 1783714 h 2502590"/>
              <a:gd name="connsiteX23" fmla="*/ 320783 w 2502590"/>
              <a:gd name="connsiteY23" fmla="*/ 1620374 h 2502590"/>
              <a:gd name="connsiteX24" fmla="*/ 250667 w 2502590"/>
              <a:gd name="connsiteY24" fmla="*/ 1222727 h 2502590"/>
              <a:gd name="connsiteX25" fmla="*/ 11871 w 2502590"/>
              <a:gd name="connsiteY25" fmla="*/ 1135820 h 2502590"/>
              <a:gd name="connsiteX26" fmla="*/ 47123 w 2502590"/>
              <a:gd name="connsiteY26" fmla="*/ 935898 h 2502590"/>
              <a:gd name="connsiteX27" fmla="*/ 301241 w 2502590"/>
              <a:gd name="connsiteY27" fmla="*/ 935904 h 2502590"/>
              <a:gd name="connsiteX28" fmla="*/ 503131 w 2502590"/>
              <a:gd name="connsiteY28" fmla="*/ 586219 h 2502590"/>
              <a:gd name="connsiteX29" fmla="*/ 376067 w 2502590"/>
              <a:gd name="connsiteY29" fmla="*/ 366150 h 2502590"/>
              <a:gd name="connsiteX30" fmla="*/ 531579 w 2502590"/>
              <a:gd name="connsiteY30" fmla="*/ 235660 h 2502590"/>
              <a:gd name="connsiteX31" fmla="*/ 726241 w 2502590"/>
              <a:gd name="connsiteY31" fmla="*/ 399009 h 2502590"/>
              <a:gd name="connsiteX32" fmla="*/ 1105671 w 2502590"/>
              <a:gd name="connsiteY32" fmla="*/ 260908 h 2502590"/>
              <a:gd name="connsiteX33" fmla="*/ 1149792 w 2502590"/>
              <a:gd name="connsiteY33" fmla="*/ 10649 h 2502590"/>
              <a:gd name="connsiteX34" fmla="*/ 1352798 w 2502590"/>
              <a:gd name="connsiteY34" fmla="*/ 10649 h 2502590"/>
              <a:gd name="connsiteX35" fmla="*/ 1396919 w 2502590"/>
              <a:gd name="connsiteY35" fmla="*/ 260908 h 2502590"/>
              <a:gd name="connsiteX36" fmla="*/ 1776349 w 2502590"/>
              <a:gd name="connsiteY36" fmla="*/ 399009 h 2502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502590" h="2502590">
                <a:moveTo>
                  <a:pt x="1776349" y="399009"/>
                </a:moveTo>
                <a:lnTo>
                  <a:pt x="1971011" y="235660"/>
                </a:lnTo>
                <a:lnTo>
                  <a:pt x="2126523" y="366150"/>
                </a:lnTo>
                <a:lnTo>
                  <a:pt x="1999458" y="586220"/>
                </a:lnTo>
                <a:cubicBezTo>
                  <a:pt x="2089809" y="687858"/>
                  <a:pt x="2158503" y="806840"/>
                  <a:pt x="2201349" y="935905"/>
                </a:cubicBezTo>
                <a:lnTo>
                  <a:pt x="2455467" y="935898"/>
                </a:lnTo>
                <a:lnTo>
                  <a:pt x="2490719" y="1135820"/>
                </a:lnTo>
                <a:lnTo>
                  <a:pt x="2251923" y="1222728"/>
                </a:lnTo>
                <a:cubicBezTo>
                  <a:pt x="2255804" y="1358663"/>
                  <a:pt x="2231947" y="1493964"/>
                  <a:pt x="2181807" y="1620375"/>
                </a:cubicBezTo>
                <a:lnTo>
                  <a:pt x="2376478" y="1783714"/>
                </a:lnTo>
                <a:lnTo>
                  <a:pt x="2274974" y="1959523"/>
                </a:lnTo>
                <a:lnTo>
                  <a:pt x="2036183" y="1872603"/>
                </a:lnTo>
                <a:cubicBezTo>
                  <a:pt x="1951778" y="1979230"/>
                  <a:pt x="1846533" y="2067542"/>
                  <a:pt x="1726869" y="2132148"/>
                </a:cubicBezTo>
                <a:lnTo>
                  <a:pt x="1771003" y="2382405"/>
                </a:lnTo>
                <a:lnTo>
                  <a:pt x="1580239" y="2451837"/>
                </a:lnTo>
                <a:lnTo>
                  <a:pt x="1453186" y="2231761"/>
                </a:lnTo>
                <a:cubicBezTo>
                  <a:pt x="1319990" y="2259188"/>
                  <a:pt x="1182601" y="2259188"/>
                  <a:pt x="1049405" y="2231761"/>
                </a:cubicBezTo>
                <a:lnTo>
                  <a:pt x="922351" y="2451837"/>
                </a:lnTo>
                <a:lnTo>
                  <a:pt x="731587" y="2382405"/>
                </a:lnTo>
                <a:lnTo>
                  <a:pt x="775721" y="2132148"/>
                </a:lnTo>
                <a:cubicBezTo>
                  <a:pt x="656057" y="2067541"/>
                  <a:pt x="550812" y="1979230"/>
                  <a:pt x="466407" y="1872603"/>
                </a:cubicBezTo>
                <a:lnTo>
                  <a:pt x="227616" y="1959523"/>
                </a:lnTo>
                <a:lnTo>
                  <a:pt x="126112" y="1783714"/>
                </a:lnTo>
                <a:lnTo>
                  <a:pt x="320783" y="1620374"/>
                </a:lnTo>
                <a:cubicBezTo>
                  <a:pt x="270643" y="1493964"/>
                  <a:pt x="246786" y="1358663"/>
                  <a:pt x="250667" y="1222727"/>
                </a:cubicBezTo>
                <a:lnTo>
                  <a:pt x="11871" y="1135820"/>
                </a:lnTo>
                <a:lnTo>
                  <a:pt x="47123" y="935898"/>
                </a:lnTo>
                <a:lnTo>
                  <a:pt x="301241" y="935904"/>
                </a:lnTo>
                <a:cubicBezTo>
                  <a:pt x="344087" y="806839"/>
                  <a:pt x="412781" y="687857"/>
                  <a:pt x="503131" y="586219"/>
                </a:cubicBezTo>
                <a:lnTo>
                  <a:pt x="376067" y="366150"/>
                </a:lnTo>
                <a:lnTo>
                  <a:pt x="531579" y="235660"/>
                </a:lnTo>
                <a:lnTo>
                  <a:pt x="726241" y="399009"/>
                </a:lnTo>
                <a:cubicBezTo>
                  <a:pt x="842024" y="327680"/>
                  <a:pt x="971127" y="280691"/>
                  <a:pt x="1105671" y="260908"/>
                </a:cubicBezTo>
                <a:lnTo>
                  <a:pt x="1149792" y="10649"/>
                </a:lnTo>
                <a:lnTo>
                  <a:pt x="1352798" y="10649"/>
                </a:lnTo>
                <a:lnTo>
                  <a:pt x="1396919" y="260908"/>
                </a:lnTo>
                <a:cubicBezTo>
                  <a:pt x="1531463" y="280691"/>
                  <a:pt x="1660566" y="327681"/>
                  <a:pt x="1776349" y="3990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1552" tIns="644640" rIns="561552" bIns="688407" numCol="1" spcCol="1270" anchor="ctr" anchorCtr="0">
            <a:noAutofit/>
          </a:bodyPr>
          <a:lstStyle/>
          <a:p>
            <a:pPr lvl="0" algn="ctr" defTabSz="2044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600" kern="1200">
              <a:cs typeface="+mn-ea"/>
              <a:sym typeface="+mn-lt"/>
            </a:endParaRPr>
          </a:p>
        </p:txBody>
      </p:sp>
      <p:sp>
        <p:nvSpPr>
          <p:cNvPr id="14" name="环形箭头 13">
            <a:extLst>
              <a:ext uri="{FF2B5EF4-FFF2-40B4-BE49-F238E27FC236}">
                <a16:creationId xmlns:a16="http://schemas.microsoft.com/office/drawing/2014/main" id="{1B4EB0D9-028B-8242-8EFF-8F43D30135E4}"/>
              </a:ext>
            </a:extLst>
          </p:cNvPr>
          <p:cNvSpPr/>
          <p:nvPr/>
        </p:nvSpPr>
        <p:spPr>
          <a:xfrm rot="2654418">
            <a:off x="7946570" y="3273004"/>
            <a:ext cx="3203316" cy="3203316"/>
          </a:xfrm>
          <a:prstGeom prst="circularArrow">
            <a:avLst>
              <a:gd name="adj1" fmla="val 4688"/>
              <a:gd name="adj2" fmla="val 299029"/>
              <a:gd name="adj3" fmla="val 2524070"/>
              <a:gd name="adj4" fmla="val 15844352"/>
              <a:gd name="adj5" fmla="val 5469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EB2B6B9-D368-BD4A-8038-216FB44865F5}"/>
              </a:ext>
            </a:extLst>
          </p:cNvPr>
          <p:cNvSpPr/>
          <p:nvPr/>
        </p:nvSpPr>
        <p:spPr>
          <a:xfrm rot="2654418">
            <a:off x="11028334" y="5784973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82487F8-6C30-FE41-A7F2-DDF0002D5B6A}"/>
              </a:ext>
            </a:extLst>
          </p:cNvPr>
          <p:cNvSpPr/>
          <p:nvPr/>
        </p:nvSpPr>
        <p:spPr>
          <a:xfrm rot="2654418">
            <a:off x="1137641" y="1096940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771AFB4-A1A6-A34C-9C6B-BF0EAB875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238" y="1653147"/>
            <a:ext cx="6661959" cy="3143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708716"/>
      </p:ext>
    </p:extLst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958013" y="123661"/>
            <a:ext cx="4092451" cy="461434"/>
          </a:xfrm>
        </p:spPr>
        <p:txBody>
          <a:bodyPr/>
          <a:lstStyle/>
          <a:p>
            <a:r>
              <a:rPr lang="zh-CN" altLang="en-US" b="1" dirty="0">
                <a:cs typeface="+mn-ea"/>
                <a:sym typeface="+mn-lt"/>
              </a:rPr>
              <a:t>在</a:t>
            </a:r>
            <a:r>
              <a:rPr lang="en-US" altLang="zh-CN" b="1" dirty="0">
                <a:cs typeface="+mn-ea"/>
                <a:sym typeface="+mn-lt"/>
              </a:rPr>
              <a:t>Mac</a:t>
            </a:r>
            <a:r>
              <a:rPr lang="zh-CN" altLang="en-US" b="1" dirty="0">
                <a:cs typeface="+mn-ea"/>
                <a:sym typeface="+mn-lt"/>
              </a:rPr>
              <a:t>上安装</a:t>
            </a:r>
            <a:r>
              <a:rPr lang="en-US" altLang="zh-CN" b="1" dirty="0">
                <a:cs typeface="+mn-ea"/>
                <a:sym typeface="+mn-lt"/>
              </a:rPr>
              <a:t>docker</a:t>
            </a:r>
            <a:r>
              <a:rPr lang="zh-CN" altLang="en-US" b="1" dirty="0">
                <a:cs typeface="+mn-ea"/>
                <a:sym typeface="+mn-lt"/>
              </a:rPr>
              <a:t>服务</a:t>
            </a:r>
          </a:p>
        </p:txBody>
      </p:sp>
      <p:cxnSp>
        <p:nvCxnSpPr>
          <p:cNvPr id="40" name="直接连接符 39"/>
          <p:cNvCxnSpPr/>
          <p:nvPr/>
        </p:nvCxnSpPr>
        <p:spPr>
          <a:xfrm>
            <a:off x="814632" y="885554"/>
            <a:ext cx="1034118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043598AB-026B-1840-9FED-277EC6E9C2F2}"/>
              </a:ext>
            </a:extLst>
          </p:cNvPr>
          <p:cNvSpPr/>
          <p:nvPr/>
        </p:nvSpPr>
        <p:spPr>
          <a:xfrm>
            <a:off x="1383619" y="1024217"/>
            <a:ext cx="437040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/>
            <a:r>
              <a:rPr lang="zh-CN" altLang="en-US" sz="2000" b="1" dirty="0"/>
              <a:t>方法二：</a:t>
            </a:r>
            <a:r>
              <a:rPr lang="zh-CN" altLang="en-US" b="1" dirty="0"/>
              <a:t>下载</a:t>
            </a:r>
            <a:r>
              <a:rPr lang="en" altLang="zh-CN" b="1" dirty="0"/>
              <a:t>Docker Toolbox</a:t>
            </a:r>
            <a:r>
              <a:rPr lang="zh-CN" altLang="en-US" b="1" dirty="0"/>
              <a:t>（示例）</a:t>
            </a:r>
            <a:endParaRPr lang="en" altLang="zh-CN" sz="2000" b="1" dirty="0"/>
          </a:p>
        </p:txBody>
      </p:sp>
      <p:sp>
        <p:nvSpPr>
          <p:cNvPr id="13" name="任意多边形 8">
            <a:extLst>
              <a:ext uri="{FF2B5EF4-FFF2-40B4-BE49-F238E27FC236}">
                <a16:creationId xmlns:a16="http://schemas.microsoft.com/office/drawing/2014/main" id="{E5D0B233-C19E-2748-955D-926BF039F9E5}"/>
              </a:ext>
            </a:extLst>
          </p:cNvPr>
          <p:cNvSpPr/>
          <p:nvPr/>
        </p:nvSpPr>
        <p:spPr>
          <a:xfrm rot="2654418">
            <a:off x="8135080" y="3652875"/>
            <a:ext cx="2502590" cy="2502590"/>
          </a:xfrm>
          <a:custGeom>
            <a:avLst/>
            <a:gdLst>
              <a:gd name="connsiteX0" fmla="*/ 1776349 w 2502590"/>
              <a:gd name="connsiteY0" fmla="*/ 399009 h 2502590"/>
              <a:gd name="connsiteX1" fmla="*/ 1971011 w 2502590"/>
              <a:gd name="connsiteY1" fmla="*/ 235660 h 2502590"/>
              <a:gd name="connsiteX2" fmla="*/ 2126523 w 2502590"/>
              <a:gd name="connsiteY2" fmla="*/ 366150 h 2502590"/>
              <a:gd name="connsiteX3" fmla="*/ 1999458 w 2502590"/>
              <a:gd name="connsiteY3" fmla="*/ 586220 h 2502590"/>
              <a:gd name="connsiteX4" fmla="*/ 2201349 w 2502590"/>
              <a:gd name="connsiteY4" fmla="*/ 935905 h 2502590"/>
              <a:gd name="connsiteX5" fmla="*/ 2455467 w 2502590"/>
              <a:gd name="connsiteY5" fmla="*/ 935898 h 2502590"/>
              <a:gd name="connsiteX6" fmla="*/ 2490719 w 2502590"/>
              <a:gd name="connsiteY6" fmla="*/ 1135820 h 2502590"/>
              <a:gd name="connsiteX7" fmla="*/ 2251923 w 2502590"/>
              <a:gd name="connsiteY7" fmla="*/ 1222728 h 2502590"/>
              <a:gd name="connsiteX8" fmla="*/ 2181807 w 2502590"/>
              <a:gd name="connsiteY8" fmla="*/ 1620375 h 2502590"/>
              <a:gd name="connsiteX9" fmla="*/ 2376478 w 2502590"/>
              <a:gd name="connsiteY9" fmla="*/ 1783714 h 2502590"/>
              <a:gd name="connsiteX10" fmla="*/ 2274974 w 2502590"/>
              <a:gd name="connsiteY10" fmla="*/ 1959523 h 2502590"/>
              <a:gd name="connsiteX11" fmla="*/ 2036183 w 2502590"/>
              <a:gd name="connsiteY11" fmla="*/ 1872603 h 2502590"/>
              <a:gd name="connsiteX12" fmla="*/ 1726869 w 2502590"/>
              <a:gd name="connsiteY12" fmla="*/ 2132148 h 2502590"/>
              <a:gd name="connsiteX13" fmla="*/ 1771003 w 2502590"/>
              <a:gd name="connsiteY13" fmla="*/ 2382405 h 2502590"/>
              <a:gd name="connsiteX14" fmla="*/ 1580239 w 2502590"/>
              <a:gd name="connsiteY14" fmla="*/ 2451837 h 2502590"/>
              <a:gd name="connsiteX15" fmla="*/ 1453186 w 2502590"/>
              <a:gd name="connsiteY15" fmla="*/ 2231761 h 2502590"/>
              <a:gd name="connsiteX16" fmla="*/ 1049405 w 2502590"/>
              <a:gd name="connsiteY16" fmla="*/ 2231761 h 2502590"/>
              <a:gd name="connsiteX17" fmla="*/ 922351 w 2502590"/>
              <a:gd name="connsiteY17" fmla="*/ 2451837 h 2502590"/>
              <a:gd name="connsiteX18" fmla="*/ 731587 w 2502590"/>
              <a:gd name="connsiteY18" fmla="*/ 2382405 h 2502590"/>
              <a:gd name="connsiteX19" fmla="*/ 775721 w 2502590"/>
              <a:gd name="connsiteY19" fmla="*/ 2132148 h 2502590"/>
              <a:gd name="connsiteX20" fmla="*/ 466407 w 2502590"/>
              <a:gd name="connsiteY20" fmla="*/ 1872603 h 2502590"/>
              <a:gd name="connsiteX21" fmla="*/ 227616 w 2502590"/>
              <a:gd name="connsiteY21" fmla="*/ 1959523 h 2502590"/>
              <a:gd name="connsiteX22" fmla="*/ 126112 w 2502590"/>
              <a:gd name="connsiteY22" fmla="*/ 1783714 h 2502590"/>
              <a:gd name="connsiteX23" fmla="*/ 320783 w 2502590"/>
              <a:gd name="connsiteY23" fmla="*/ 1620374 h 2502590"/>
              <a:gd name="connsiteX24" fmla="*/ 250667 w 2502590"/>
              <a:gd name="connsiteY24" fmla="*/ 1222727 h 2502590"/>
              <a:gd name="connsiteX25" fmla="*/ 11871 w 2502590"/>
              <a:gd name="connsiteY25" fmla="*/ 1135820 h 2502590"/>
              <a:gd name="connsiteX26" fmla="*/ 47123 w 2502590"/>
              <a:gd name="connsiteY26" fmla="*/ 935898 h 2502590"/>
              <a:gd name="connsiteX27" fmla="*/ 301241 w 2502590"/>
              <a:gd name="connsiteY27" fmla="*/ 935904 h 2502590"/>
              <a:gd name="connsiteX28" fmla="*/ 503131 w 2502590"/>
              <a:gd name="connsiteY28" fmla="*/ 586219 h 2502590"/>
              <a:gd name="connsiteX29" fmla="*/ 376067 w 2502590"/>
              <a:gd name="connsiteY29" fmla="*/ 366150 h 2502590"/>
              <a:gd name="connsiteX30" fmla="*/ 531579 w 2502590"/>
              <a:gd name="connsiteY30" fmla="*/ 235660 h 2502590"/>
              <a:gd name="connsiteX31" fmla="*/ 726241 w 2502590"/>
              <a:gd name="connsiteY31" fmla="*/ 399009 h 2502590"/>
              <a:gd name="connsiteX32" fmla="*/ 1105671 w 2502590"/>
              <a:gd name="connsiteY32" fmla="*/ 260908 h 2502590"/>
              <a:gd name="connsiteX33" fmla="*/ 1149792 w 2502590"/>
              <a:gd name="connsiteY33" fmla="*/ 10649 h 2502590"/>
              <a:gd name="connsiteX34" fmla="*/ 1352798 w 2502590"/>
              <a:gd name="connsiteY34" fmla="*/ 10649 h 2502590"/>
              <a:gd name="connsiteX35" fmla="*/ 1396919 w 2502590"/>
              <a:gd name="connsiteY35" fmla="*/ 260908 h 2502590"/>
              <a:gd name="connsiteX36" fmla="*/ 1776349 w 2502590"/>
              <a:gd name="connsiteY36" fmla="*/ 399009 h 2502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502590" h="2502590">
                <a:moveTo>
                  <a:pt x="1776349" y="399009"/>
                </a:moveTo>
                <a:lnTo>
                  <a:pt x="1971011" y="235660"/>
                </a:lnTo>
                <a:lnTo>
                  <a:pt x="2126523" y="366150"/>
                </a:lnTo>
                <a:lnTo>
                  <a:pt x="1999458" y="586220"/>
                </a:lnTo>
                <a:cubicBezTo>
                  <a:pt x="2089809" y="687858"/>
                  <a:pt x="2158503" y="806840"/>
                  <a:pt x="2201349" y="935905"/>
                </a:cubicBezTo>
                <a:lnTo>
                  <a:pt x="2455467" y="935898"/>
                </a:lnTo>
                <a:lnTo>
                  <a:pt x="2490719" y="1135820"/>
                </a:lnTo>
                <a:lnTo>
                  <a:pt x="2251923" y="1222728"/>
                </a:lnTo>
                <a:cubicBezTo>
                  <a:pt x="2255804" y="1358663"/>
                  <a:pt x="2231947" y="1493964"/>
                  <a:pt x="2181807" y="1620375"/>
                </a:cubicBezTo>
                <a:lnTo>
                  <a:pt x="2376478" y="1783714"/>
                </a:lnTo>
                <a:lnTo>
                  <a:pt x="2274974" y="1959523"/>
                </a:lnTo>
                <a:lnTo>
                  <a:pt x="2036183" y="1872603"/>
                </a:lnTo>
                <a:cubicBezTo>
                  <a:pt x="1951778" y="1979230"/>
                  <a:pt x="1846533" y="2067542"/>
                  <a:pt x="1726869" y="2132148"/>
                </a:cubicBezTo>
                <a:lnTo>
                  <a:pt x="1771003" y="2382405"/>
                </a:lnTo>
                <a:lnTo>
                  <a:pt x="1580239" y="2451837"/>
                </a:lnTo>
                <a:lnTo>
                  <a:pt x="1453186" y="2231761"/>
                </a:lnTo>
                <a:cubicBezTo>
                  <a:pt x="1319990" y="2259188"/>
                  <a:pt x="1182601" y="2259188"/>
                  <a:pt x="1049405" y="2231761"/>
                </a:cubicBezTo>
                <a:lnTo>
                  <a:pt x="922351" y="2451837"/>
                </a:lnTo>
                <a:lnTo>
                  <a:pt x="731587" y="2382405"/>
                </a:lnTo>
                <a:lnTo>
                  <a:pt x="775721" y="2132148"/>
                </a:lnTo>
                <a:cubicBezTo>
                  <a:pt x="656057" y="2067541"/>
                  <a:pt x="550812" y="1979230"/>
                  <a:pt x="466407" y="1872603"/>
                </a:cubicBezTo>
                <a:lnTo>
                  <a:pt x="227616" y="1959523"/>
                </a:lnTo>
                <a:lnTo>
                  <a:pt x="126112" y="1783714"/>
                </a:lnTo>
                <a:lnTo>
                  <a:pt x="320783" y="1620374"/>
                </a:lnTo>
                <a:cubicBezTo>
                  <a:pt x="270643" y="1493964"/>
                  <a:pt x="246786" y="1358663"/>
                  <a:pt x="250667" y="1222727"/>
                </a:cubicBezTo>
                <a:lnTo>
                  <a:pt x="11871" y="1135820"/>
                </a:lnTo>
                <a:lnTo>
                  <a:pt x="47123" y="935898"/>
                </a:lnTo>
                <a:lnTo>
                  <a:pt x="301241" y="935904"/>
                </a:lnTo>
                <a:cubicBezTo>
                  <a:pt x="344087" y="806839"/>
                  <a:pt x="412781" y="687857"/>
                  <a:pt x="503131" y="586219"/>
                </a:cubicBezTo>
                <a:lnTo>
                  <a:pt x="376067" y="366150"/>
                </a:lnTo>
                <a:lnTo>
                  <a:pt x="531579" y="235660"/>
                </a:lnTo>
                <a:lnTo>
                  <a:pt x="726241" y="399009"/>
                </a:lnTo>
                <a:cubicBezTo>
                  <a:pt x="842024" y="327680"/>
                  <a:pt x="971127" y="280691"/>
                  <a:pt x="1105671" y="260908"/>
                </a:cubicBezTo>
                <a:lnTo>
                  <a:pt x="1149792" y="10649"/>
                </a:lnTo>
                <a:lnTo>
                  <a:pt x="1352798" y="10649"/>
                </a:lnTo>
                <a:lnTo>
                  <a:pt x="1396919" y="260908"/>
                </a:lnTo>
                <a:cubicBezTo>
                  <a:pt x="1531463" y="280691"/>
                  <a:pt x="1660566" y="327681"/>
                  <a:pt x="1776349" y="3990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1552" tIns="644640" rIns="561552" bIns="688407" numCol="1" spcCol="1270" anchor="ctr" anchorCtr="0">
            <a:noAutofit/>
          </a:bodyPr>
          <a:lstStyle/>
          <a:p>
            <a:pPr lvl="0" algn="ctr" defTabSz="2044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600" kern="1200">
              <a:cs typeface="+mn-ea"/>
              <a:sym typeface="+mn-lt"/>
            </a:endParaRPr>
          </a:p>
        </p:txBody>
      </p:sp>
      <p:sp>
        <p:nvSpPr>
          <p:cNvPr id="14" name="环形箭头 13">
            <a:extLst>
              <a:ext uri="{FF2B5EF4-FFF2-40B4-BE49-F238E27FC236}">
                <a16:creationId xmlns:a16="http://schemas.microsoft.com/office/drawing/2014/main" id="{1B4EB0D9-028B-8242-8EFF-8F43D30135E4}"/>
              </a:ext>
            </a:extLst>
          </p:cNvPr>
          <p:cNvSpPr/>
          <p:nvPr/>
        </p:nvSpPr>
        <p:spPr>
          <a:xfrm rot="2654418">
            <a:off x="7946570" y="3273004"/>
            <a:ext cx="3203316" cy="3203316"/>
          </a:xfrm>
          <a:prstGeom prst="circularArrow">
            <a:avLst>
              <a:gd name="adj1" fmla="val 4688"/>
              <a:gd name="adj2" fmla="val 299029"/>
              <a:gd name="adj3" fmla="val 2524070"/>
              <a:gd name="adj4" fmla="val 15844352"/>
              <a:gd name="adj5" fmla="val 5469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EB2B6B9-D368-BD4A-8038-216FB44865F5}"/>
              </a:ext>
            </a:extLst>
          </p:cNvPr>
          <p:cNvSpPr/>
          <p:nvPr/>
        </p:nvSpPr>
        <p:spPr>
          <a:xfrm rot="2654418">
            <a:off x="11028334" y="5784973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82487F8-6C30-FE41-A7F2-DDF0002D5B6A}"/>
              </a:ext>
            </a:extLst>
          </p:cNvPr>
          <p:cNvSpPr/>
          <p:nvPr/>
        </p:nvSpPr>
        <p:spPr>
          <a:xfrm rot="2654418">
            <a:off x="1137641" y="1096940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36D2E80-6322-D14C-A95D-C456E2421159}"/>
              </a:ext>
            </a:extLst>
          </p:cNvPr>
          <p:cNvSpPr/>
          <p:nvPr/>
        </p:nvSpPr>
        <p:spPr>
          <a:xfrm>
            <a:off x="1393236" y="1453207"/>
            <a:ext cx="7918031" cy="2108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1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）</a:t>
            </a:r>
            <a:r>
              <a:rPr lang="zh-CN" altLang="en-US" sz="1600" dirty="0"/>
              <a:t>下载</a:t>
            </a:r>
            <a:r>
              <a:rPr lang="en" altLang="zh-CN" sz="1600" dirty="0"/>
              <a:t>Docker </a:t>
            </a:r>
            <a:r>
              <a:rPr lang="en" altLang="zh-CN" sz="1600" dirty="0" err="1"/>
              <a:t>toolBox</a:t>
            </a:r>
            <a:r>
              <a:rPr lang="en" altLang="zh-CN" sz="1600" dirty="0"/>
              <a:t> </a:t>
            </a:r>
            <a:r>
              <a:rPr lang="zh-CN" altLang="en-US" sz="1600" dirty="0"/>
              <a:t>这是下载地址，该方法提供了</a:t>
            </a:r>
            <a:r>
              <a:rPr lang="en-US" altLang="zh-CN" sz="1600" dirty="0"/>
              <a:t>Docker</a:t>
            </a:r>
            <a:r>
              <a:rPr lang="zh-CN" altLang="en-US" sz="1600" dirty="0"/>
              <a:t>客户端，使用简单快捷。链接：</a:t>
            </a:r>
            <a:r>
              <a:rPr lang="en" altLang="zh-CN" dirty="0"/>
              <a:t> </a:t>
            </a:r>
            <a:r>
              <a:rPr lang="en" altLang="zh-CN" dirty="0">
                <a:hlinkClick r:id="rId2"/>
              </a:rPr>
              <a:t>https://www.docker.com/products/docker-toolbox</a:t>
            </a:r>
            <a:endParaRPr lang="en" altLang="zh-CN" dirty="0"/>
          </a:p>
          <a:p>
            <a:pPr>
              <a:lnSpc>
                <a:spcPct val="150000"/>
              </a:lnSpc>
            </a:pPr>
            <a:endParaRPr lang="en" altLang="zh-CN" sz="1600" dirty="0">
              <a:solidFill>
                <a:srgbClr val="6795B5"/>
              </a:solidFill>
              <a:latin typeface="Microsoft YaHei" panose="020B0503020204020204" pitchFamily="34" charset="-122"/>
              <a:ea typeface="Microsoft YaHei" panose="020B0503020204020204" pitchFamily="34" charset="-122"/>
              <a:hlinkClick r:id="rId2"/>
            </a:endParaRPr>
          </a:p>
          <a:p>
            <a:pPr>
              <a:lnSpc>
                <a:spcPct val="150000"/>
              </a:lnSpc>
            </a:pPr>
            <a:r>
              <a:rPr lang="en" altLang="zh-CN" sz="1600" dirty="0">
                <a:solidFill>
                  <a:srgbClr val="6795B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hlinkClick r:id="rId2"/>
              </a:rPr>
              <a:t>https://www.docker.com/products/docker-toolbox</a:t>
            </a:r>
            <a:endParaRPr lang="en" altLang="zh-CN" sz="1600" dirty="0">
              <a:solidFill>
                <a:srgbClr val="4F4F4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br>
              <a:rPr lang="en" altLang="zh-CN" sz="1600" dirty="0"/>
            </a:br>
            <a:endParaRPr lang="zh-CN" altLang="en-US" sz="16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70AFFD8-71AA-2A46-961D-B65D6AAFF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3238" y="2353832"/>
            <a:ext cx="5771023" cy="406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840030"/>
      </p:ext>
    </p:extLst>
  </p:cSld>
  <p:clrMapOvr>
    <a:masterClrMapping/>
  </p:clrMapOvr>
  <p:transition spd="slow"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958014" y="123661"/>
            <a:ext cx="3613986" cy="461434"/>
          </a:xfrm>
        </p:spPr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Docker</a:t>
            </a:r>
            <a:r>
              <a:rPr lang="zh-CN" altLang="en-US" b="1" dirty="0">
                <a:cs typeface="+mn-ea"/>
                <a:sym typeface="+mn-lt"/>
              </a:rPr>
              <a:t> </a:t>
            </a:r>
            <a:r>
              <a:rPr lang="en-US" altLang="zh-CN" b="1" dirty="0">
                <a:cs typeface="+mn-ea"/>
                <a:sym typeface="+mn-lt"/>
              </a:rPr>
              <a:t>Toolbox</a:t>
            </a:r>
          </a:p>
          <a:p>
            <a:endParaRPr lang="zh-CN" altLang="en-US" b="1" dirty="0">
              <a:cs typeface="+mn-ea"/>
              <a:sym typeface="+mn-lt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814632" y="885554"/>
            <a:ext cx="1034118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043598AB-026B-1840-9FED-277EC6E9C2F2}"/>
              </a:ext>
            </a:extLst>
          </p:cNvPr>
          <p:cNvSpPr/>
          <p:nvPr/>
        </p:nvSpPr>
        <p:spPr>
          <a:xfrm>
            <a:off x="1463208" y="1275495"/>
            <a:ext cx="260359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运行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toolbox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任意多边形 8">
            <a:extLst>
              <a:ext uri="{FF2B5EF4-FFF2-40B4-BE49-F238E27FC236}">
                <a16:creationId xmlns:a16="http://schemas.microsoft.com/office/drawing/2014/main" id="{E5D0B233-C19E-2748-955D-926BF039F9E5}"/>
              </a:ext>
            </a:extLst>
          </p:cNvPr>
          <p:cNvSpPr/>
          <p:nvPr/>
        </p:nvSpPr>
        <p:spPr>
          <a:xfrm rot="2654418">
            <a:off x="8870803" y="3746043"/>
            <a:ext cx="2502590" cy="2502590"/>
          </a:xfrm>
          <a:custGeom>
            <a:avLst/>
            <a:gdLst>
              <a:gd name="connsiteX0" fmla="*/ 1776349 w 2502590"/>
              <a:gd name="connsiteY0" fmla="*/ 399009 h 2502590"/>
              <a:gd name="connsiteX1" fmla="*/ 1971011 w 2502590"/>
              <a:gd name="connsiteY1" fmla="*/ 235660 h 2502590"/>
              <a:gd name="connsiteX2" fmla="*/ 2126523 w 2502590"/>
              <a:gd name="connsiteY2" fmla="*/ 366150 h 2502590"/>
              <a:gd name="connsiteX3" fmla="*/ 1999458 w 2502590"/>
              <a:gd name="connsiteY3" fmla="*/ 586220 h 2502590"/>
              <a:gd name="connsiteX4" fmla="*/ 2201349 w 2502590"/>
              <a:gd name="connsiteY4" fmla="*/ 935905 h 2502590"/>
              <a:gd name="connsiteX5" fmla="*/ 2455467 w 2502590"/>
              <a:gd name="connsiteY5" fmla="*/ 935898 h 2502590"/>
              <a:gd name="connsiteX6" fmla="*/ 2490719 w 2502590"/>
              <a:gd name="connsiteY6" fmla="*/ 1135820 h 2502590"/>
              <a:gd name="connsiteX7" fmla="*/ 2251923 w 2502590"/>
              <a:gd name="connsiteY7" fmla="*/ 1222728 h 2502590"/>
              <a:gd name="connsiteX8" fmla="*/ 2181807 w 2502590"/>
              <a:gd name="connsiteY8" fmla="*/ 1620375 h 2502590"/>
              <a:gd name="connsiteX9" fmla="*/ 2376478 w 2502590"/>
              <a:gd name="connsiteY9" fmla="*/ 1783714 h 2502590"/>
              <a:gd name="connsiteX10" fmla="*/ 2274974 w 2502590"/>
              <a:gd name="connsiteY10" fmla="*/ 1959523 h 2502590"/>
              <a:gd name="connsiteX11" fmla="*/ 2036183 w 2502590"/>
              <a:gd name="connsiteY11" fmla="*/ 1872603 h 2502590"/>
              <a:gd name="connsiteX12" fmla="*/ 1726869 w 2502590"/>
              <a:gd name="connsiteY12" fmla="*/ 2132148 h 2502590"/>
              <a:gd name="connsiteX13" fmla="*/ 1771003 w 2502590"/>
              <a:gd name="connsiteY13" fmla="*/ 2382405 h 2502590"/>
              <a:gd name="connsiteX14" fmla="*/ 1580239 w 2502590"/>
              <a:gd name="connsiteY14" fmla="*/ 2451837 h 2502590"/>
              <a:gd name="connsiteX15" fmla="*/ 1453186 w 2502590"/>
              <a:gd name="connsiteY15" fmla="*/ 2231761 h 2502590"/>
              <a:gd name="connsiteX16" fmla="*/ 1049405 w 2502590"/>
              <a:gd name="connsiteY16" fmla="*/ 2231761 h 2502590"/>
              <a:gd name="connsiteX17" fmla="*/ 922351 w 2502590"/>
              <a:gd name="connsiteY17" fmla="*/ 2451837 h 2502590"/>
              <a:gd name="connsiteX18" fmla="*/ 731587 w 2502590"/>
              <a:gd name="connsiteY18" fmla="*/ 2382405 h 2502590"/>
              <a:gd name="connsiteX19" fmla="*/ 775721 w 2502590"/>
              <a:gd name="connsiteY19" fmla="*/ 2132148 h 2502590"/>
              <a:gd name="connsiteX20" fmla="*/ 466407 w 2502590"/>
              <a:gd name="connsiteY20" fmla="*/ 1872603 h 2502590"/>
              <a:gd name="connsiteX21" fmla="*/ 227616 w 2502590"/>
              <a:gd name="connsiteY21" fmla="*/ 1959523 h 2502590"/>
              <a:gd name="connsiteX22" fmla="*/ 126112 w 2502590"/>
              <a:gd name="connsiteY22" fmla="*/ 1783714 h 2502590"/>
              <a:gd name="connsiteX23" fmla="*/ 320783 w 2502590"/>
              <a:gd name="connsiteY23" fmla="*/ 1620374 h 2502590"/>
              <a:gd name="connsiteX24" fmla="*/ 250667 w 2502590"/>
              <a:gd name="connsiteY24" fmla="*/ 1222727 h 2502590"/>
              <a:gd name="connsiteX25" fmla="*/ 11871 w 2502590"/>
              <a:gd name="connsiteY25" fmla="*/ 1135820 h 2502590"/>
              <a:gd name="connsiteX26" fmla="*/ 47123 w 2502590"/>
              <a:gd name="connsiteY26" fmla="*/ 935898 h 2502590"/>
              <a:gd name="connsiteX27" fmla="*/ 301241 w 2502590"/>
              <a:gd name="connsiteY27" fmla="*/ 935904 h 2502590"/>
              <a:gd name="connsiteX28" fmla="*/ 503131 w 2502590"/>
              <a:gd name="connsiteY28" fmla="*/ 586219 h 2502590"/>
              <a:gd name="connsiteX29" fmla="*/ 376067 w 2502590"/>
              <a:gd name="connsiteY29" fmla="*/ 366150 h 2502590"/>
              <a:gd name="connsiteX30" fmla="*/ 531579 w 2502590"/>
              <a:gd name="connsiteY30" fmla="*/ 235660 h 2502590"/>
              <a:gd name="connsiteX31" fmla="*/ 726241 w 2502590"/>
              <a:gd name="connsiteY31" fmla="*/ 399009 h 2502590"/>
              <a:gd name="connsiteX32" fmla="*/ 1105671 w 2502590"/>
              <a:gd name="connsiteY32" fmla="*/ 260908 h 2502590"/>
              <a:gd name="connsiteX33" fmla="*/ 1149792 w 2502590"/>
              <a:gd name="connsiteY33" fmla="*/ 10649 h 2502590"/>
              <a:gd name="connsiteX34" fmla="*/ 1352798 w 2502590"/>
              <a:gd name="connsiteY34" fmla="*/ 10649 h 2502590"/>
              <a:gd name="connsiteX35" fmla="*/ 1396919 w 2502590"/>
              <a:gd name="connsiteY35" fmla="*/ 260908 h 2502590"/>
              <a:gd name="connsiteX36" fmla="*/ 1776349 w 2502590"/>
              <a:gd name="connsiteY36" fmla="*/ 399009 h 2502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502590" h="2502590">
                <a:moveTo>
                  <a:pt x="1776349" y="399009"/>
                </a:moveTo>
                <a:lnTo>
                  <a:pt x="1971011" y="235660"/>
                </a:lnTo>
                <a:lnTo>
                  <a:pt x="2126523" y="366150"/>
                </a:lnTo>
                <a:lnTo>
                  <a:pt x="1999458" y="586220"/>
                </a:lnTo>
                <a:cubicBezTo>
                  <a:pt x="2089809" y="687858"/>
                  <a:pt x="2158503" y="806840"/>
                  <a:pt x="2201349" y="935905"/>
                </a:cubicBezTo>
                <a:lnTo>
                  <a:pt x="2455467" y="935898"/>
                </a:lnTo>
                <a:lnTo>
                  <a:pt x="2490719" y="1135820"/>
                </a:lnTo>
                <a:lnTo>
                  <a:pt x="2251923" y="1222728"/>
                </a:lnTo>
                <a:cubicBezTo>
                  <a:pt x="2255804" y="1358663"/>
                  <a:pt x="2231947" y="1493964"/>
                  <a:pt x="2181807" y="1620375"/>
                </a:cubicBezTo>
                <a:lnTo>
                  <a:pt x="2376478" y="1783714"/>
                </a:lnTo>
                <a:lnTo>
                  <a:pt x="2274974" y="1959523"/>
                </a:lnTo>
                <a:lnTo>
                  <a:pt x="2036183" y="1872603"/>
                </a:lnTo>
                <a:cubicBezTo>
                  <a:pt x="1951778" y="1979230"/>
                  <a:pt x="1846533" y="2067542"/>
                  <a:pt x="1726869" y="2132148"/>
                </a:cubicBezTo>
                <a:lnTo>
                  <a:pt x="1771003" y="2382405"/>
                </a:lnTo>
                <a:lnTo>
                  <a:pt x="1580239" y="2451837"/>
                </a:lnTo>
                <a:lnTo>
                  <a:pt x="1453186" y="2231761"/>
                </a:lnTo>
                <a:cubicBezTo>
                  <a:pt x="1319990" y="2259188"/>
                  <a:pt x="1182601" y="2259188"/>
                  <a:pt x="1049405" y="2231761"/>
                </a:cubicBezTo>
                <a:lnTo>
                  <a:pt x="922351" y="2451837"/>
                </a:lnTo>
                <a:lnTo>
                  <a:pt x="731587" y="2382405"/>
                </a:lnTo>
                <a:lnTo>
                  <a:pt x="775721" y="2132148"/>
                </a:lnTo>
                <a:cubicBezTo>
                  <a:pt x="656057" y="2067541"/>
                  <a:pt x="550812" y="1979230"/>
                  <a:pt x="466407" y="1872603"/>
                </a:cubicBezTo>
                <a:lnTo>
                  <a:pt x="227616" y="1959523"/>
                </a:lnTo>
                <a:lnTo>
                  <a:pt x="126112" y="1783714"/>
                </a:lnTo>
                <a:lnTo>
                  <a:pt x="320783" y="1620374"/>
                </a:lnTo>
                <a:cubicBezTo>
                  <a:pt x="270643" y="1493964"/>
                  <a:pt x="246786" y="1358663"/>
                  <a:pt x="250667" y="1222727"/>
                </a:cubicBezTo>
                <a:lnTo>
                  <a:pt x="11871" y="1135820"/>
                </a:lnTo>
                <a:lnTo>
                  <a:pt x="47123" y="935898"/>
                </a:lnTo>
                <a:lnTo>
                  <a:pt x="301241" y="935904"/>
                </a:lnTo>
                <a:cubicBezTo>
                  <a:pt x="344087" y="806839"/>
                  <a:pt x="412781" y="687857"/>
                  <a:pt x="503131" y="586219"/>
                </a:cubicBezTo>
                <a:lnTo>
                  <a:pt x="376067" y="366150"/>
                </a:lnTo>
                <a:lnTo>
                  <a:pt x="531579" y="235660"/>
                </a:lnTo>
                <a:lnTo>
                  <a:pt x="726241" y="399009"/>
                </a:lnTo>
                <a:cubicBezTo>
                  <a:pt x="842024" y="327680"/>
                  <a:pt x="971127" y="280691"/>
                  <a:pt x="1105671" y="260908"/>
                </a:cubicBezTo>
                <a:lnTo>
                  <a:pt x="1149792" y="10649"/>
                </a:lnTo>
                <a:lnTo>
                  <a:pt x="1352798" y="10649"/>
                </a:lnTo>
                <a:lnTo>
                  <a:pt x="1396919" y="260908"/>
                </a:lnTo>
                <a:cubicBezTo>
                  <a:pt x="1531463" y="280691"/>
                  <a:pt x="1660566" y="327681"/>
                  <a:pt x="1776349" y="3990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1552" tIns="644640" rIns="561552" bIns="688407" numCol="1" spcCol="1270" anchor="ctr" anchorCtr="0">
            <a:noAutofit/>
          </a:bodyPr>
          <a:lstStyle/>
          <a:p>
            <a:pPr lvl="0" algn="ctr" defTabSz="2044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600" kern="1200">
              <a:cs typeface="+mn-ea"/>
              <a:sym typeface="+mn-lt"/>
            </a:endParaRPr>
          </a:p>
        </p:txBody>
      </p:sp>
      <p:sp>
        <p:nvSpPr>
          <p:cNvPr id="14" name="环形箭头 13">
            <a:extLst>
              <a:ext uri="{FF2B5EF4-FFF2-40B4-BE49-F238E27FC236}">
                <a16:creationId xmlns:a16="http://schemas.microsoft.com/office/drawing/2014/main" id="{1B4EB0D9-028B-8242-8EFF-8F43D30135E4}"/>
              </a:ext>
            </a:extLst>
          </p:cNvPr>
          <p:cNvSpPr/>
          <p:nvPr/>
        </p:nvSpPr>
        <p:spPr>
          <a:xfrm rot="2654418">
            <a:off x="8682293" y="3366172"/>
            <a:ext cx="3203316" cy="3203316"/>
          </a:xfrm>
          <a:prstGeom prst="circularArrow">
            <a:avLst>
              <a:gd name="adj1" fmla="val 4688"/>
              <a:gd name="adj2" fmla="val 299029"/>
              <a:gd name="adj3" fmla="val 2524070"/>
              <a:gd name="adj4" fmla="val 15844352"/>
              <a:gd name="adj5" fmla="val 5469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EB2B6B9-D368-BD4A-8038-216FB44865F5}"/>
              </a:ext>
            </a:extLst>
          </p:cNvPr>
          <p:cNvSpPr/>
          <p:nvPr/>
        </p:nvSpPr>
        <p:spPr>
          <a:xfrm rot="2654418">
            <a:off x="11764057" y="5878141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82487F8-6C30-FE41-A7F2-DDF0002D5B6A}"/>
              </a:ext>
            </a:extLst>
          </p:cNvPr>
          <p:cNvSpPr/>
          <p:nvPr/>
        </p:nvSpPr>
        <p:spPr>
          <a:xfrm rot="2654418">
            <a:off x="1140321" y="1369673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7B3B469-15AF-5542-ADC5-5BD7E80D8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469" y="2021511"/>
            <a:ext cx="70739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006226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b="1" dirty="0">
                <a:cs typeface="+mn-ea"/>
                <a:sym typeface="+mn-lt"/>
              </a:rPr>
              <a:t>个人简介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6576482" y="-1071034"/>
            <a:ext cx="9014554" cy="9000067"/>
            <a:chOff x="6576482" y="-1071034"/>
            <a:chExt cx="9014554" cy="9000067"/>
          </a:xfrm>
        </p:grpSpPr>
        <p:grpSp>
          <p:nvGrpSpPr>
            <p:cNvPr id="5" name="组合 4"/>
            <p:cNvGrpSpPr/>
            <p:nvPr/>
          </p:nvGrpSpPr>
          <p:grpSpPr>
            <a:xfrm>
              <a:off x="6576482" y="1159933"/>
              <a:ext cx="5422901" cy="4538134"/>
              <a:chOff x="6576482" y="1159933"/>
              <a:chExt cx="5422901" cy="4538134"/>
            </a:xfrm>
          </p:grpSpPr>
          <p:pic>
            <p:nvPicPr>
              <p:cNvPr id="4" name="图片 3"/>
              <p:cNvPicPr>
                <a:picLocks noChangeAspect="1"/>
              </p:cNvPicPr>
              <p:nvPr/>
            </p:nvPicPr>
            <p:blipFill rotWithShape="1">
              <a:blip r:embed="rId2"/>
              <a:srcRect l="2266" t="12948" r="2266" b="10678"/>
              <a:stretch/>
            </p:blipFill>
            <p:spPr>
              <a:xfrm>
                <a:off x="7018866" y="1159933"/>
                <a:ext cx="4538134" cy="4538134"/>
              </a:xfrm>
              <a:prstGeom prst="ellipse">
                <a:avLst/>
              </a:prstGeom>
            </p:spPr>
          </p:pic>
          <p:graphicFrame>
            <p:nvGraphicFramePr>
              <p:cNvPr id="7" name="图表 6"/>
              <p:cNvGraphicFramePr/>
              <p:nvPr>
                <p:extLst/>
              </p:nvPr>
            </p:nvGraphicFramePr>
            <p:xfrm>
              <a:off x="6576482" y="1557866"/>
              <a:ext cx="5422901" cy="3615268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sp>
            <p:nvSpPr>
              <p:cNvPr id="8" name="椭圆 7"/>
              <p:cNvSpPr/>
              <p:nvPr/>
            </p:nvSpPr>
            <p:spPr>
              <a:xfrm>
                <a:off x="8441265" y="2518833"/>
                <a:ext cx="1693334" cy="169333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猫饼君</a:t>
                </a:r>
              </a:p>
            </p:txBody>
          </p:sp>
        </p:grpSp>
        <p:sp>
          <p:nvSpPr>
            <p:cNvPr id="10" name="弧形 9"/>
            <p:cNvSpPr/>
            <p:nvPr/>
          </p:nvSpPr>
          <p:spPr>
            <a:xfrm rot="2700000">
              <a:off x="6590969" y="-1071034"/>
              <a:ext cx="9000067" cy="9000067"/>
            </a:xfrm>
            <a:prstGeom prst="arc">
              <a:avLst>
                <a:gd name="adj1" fmla="val 5127360"/>
                <a:gd name="adj2" fmla="val 11131481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1736769" y="1379323"/>
            <a:ext cx="3266832" cy="149393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kumimoji="1" lang="zh-CN" altLang="en-US" dirty="0"/>
              <a:t>香港城市大学理学硕士，曾在南洋理工大学参加过机器学习算法相关项目</a:t>
            </a:r>
            <a:r>
              <a:rPr lang="zh-CN" altLang="en-US" dirty="0">
                <a:cs typeface="+mn-ea"/>
                <a:sym typeface="+mn-lt"/>
              </a:rPr>
              <a:t>。</a:t>
            </a:r>
            <a:endParaRPr lang="en-US" altLang="zh-CN" dirty="0">
              <a:cs typeface="+mn-ea"/>
              <a:sym typeface="+mn-lt"/>
            </a:endParaRPr>
          </a:p>
          <a:p>
            <a:pPr defTabSz="609585">
              <a:lnSpc>
                <a:spcPct val="130000"/>
              </a:lnSpc>
            </a:pP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774476" y="3424859"/>
            <a:ext cx="3229125" cy="1615827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kumimoji="1" lang="zh-CN" altLang="en-US" dirty="0">
                <a:latin typeface="+mn-ea"/>
              </a:rPr>
              <a:t>现任职计算机视觉算法工程师，专注于计算机视觉算法研究及应用落地。</a:t>
            </a:r>
            <a:endParaRPr kumimoji="1" lang="en-US" altLang="zh-CN" dirty="0">
              <a:latin typeface="+mn-ea"/>
            </a:endParaRPr>
          </a:p>
          <a:p>
            <a:pPr algn="just"/>
            <a:endParaRPr kumimoji="1" lang="en-US" altLang="zh-CN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753C6E3E-86E4-A448-B2D3-9F1393768C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7502" y="2126291"/>
            <a:ext cx="14986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064583"/>
      </p:ext>
    </p:extLst>
  </p:cSld>
  <p:clrMapOvr>
    <a:masterClrMapping/>
  </p:clrMapOvr>
  <p:transition spd="slow">
    <p:push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958014" y="123661"/>
            <a:ext cx="3613986" cy="461434"/>
          </a:xfrm>
        </p:spPr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Docker</a:t>
            </a:r>
            <a:r>
              <a:rPr lang="zh-CN" altLang="en-US" b="1" dirty="0">
                <a:cs typeface="+mn-ea"/>
                <a:sym typeface="+mn-lt"/>
              </a:rPr>
              <a:t> </a:t>
            </a:r>
            <a:r>
              <a:rPr lang="en-US" altLang="zh-CN" b="1" dirty="0">
                <a:cs typeface="+mn-ea"/>
                <a:sym typeface="+mn-lt"/>
              </a:rPr>
              <a:t>&amp;</a:t>
            </a:r>
            <a:r>
              <a:rPr lang="zh-CN" altLang="en-US" b="1" dirty="0">
                <a:cs typeface="+mn-ea"/>
                <a:sym typeface="+mn-lt"/>
              </a:rPr>
              <a:t> </a:t>
            </a:r>
            <a:r>
              <a:rPr lang="en-US" altLang="zh-CN" b="1" dirty="0">
                <a:cs typeface="+mn-ea"/>
                <a:sym typeface="+mn-lt"/>
              </a:rPr>
              <a:t>image</a:t>
            </a:r>
            <a:r>
              <a:rPr lang="zh-CN" altLang="en-US" b="1" dirty="0">
                <a:cs typeface="+mn-ea"/>
                <a:sym typeface="+mn-lt"/>
              </a:rPr>
              <a:t>文件</a:t>
            </a:r>
            <a:endParaRPr lang="en-US" altLang="zh-CN" b="1" dirty="0">
              <a:cs typeface="+mn-ea"/>
              <a:sym typeface="+mn-lt"/>
            </a:endParaRPr>
          </a:p>
          <a:p>
            <a:endParaRPr lang="zh-CN" altLang="en-US" b="1" dirty="0">
              <a:cs typeface="+mn-ea"/>
              <a:sym typeface="+mn-lt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814632" y="885554"/>
            <a:ext cx="1034118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043598AB-026B-1840-9FED-277EC6E9C2F2}"/>
              </a:ext>
            </a:extLst>
          </p:cNvPr>
          <p:cNvSpPr/>
          <p:nvPr/>
        </p:nvSpPr>
        <p:spPr>
          <a:xfrm>
            <a:off x="1395918" y="1301799"/>
            <a:ext cx="40703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导入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image&amp;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查看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image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任意多边形 8">
            <a:extLst>
              <a:ext uri="{FF2B5EF4-FFF2-40B4-BE49-F238E27FC236}">
                <a16:creationId xmlns:a16="http://schemas.microsoft.com/office/drawing/2014/main" id="{E5D0B233-C19E-2748-955D-926BF039F9E5}"/>
              </a:ext>
            </a:extLst>
          </p:cNvPr>
          <p:cNvSpPr/>
          <p:nvPr/>
        </p:nvSpPr>
        <p:spPr>
          <a:xfrm rot="2654418">
            <a:off x="9410252" y="4177544"/>
            <a:ext cx="1990664" cy="2055774"/>
          </a:xfrm>
          <a:custGeom>
            <a:avLst/>
            <a:gdLst>
              <a:gd name="connsiteX0" fmla="*/ 1776349 w 2502590"/>
              <a:gd name="connsiteY0" fmla="*/ 399009 h 2502590"/>
              <a:gd name="connsiteX1" fmla="*/ 1971011 w 2502590"/>
              <a:gd name="connsiteY1" fmla="*/ 235660 h 2502590"/>
              <a:gd name="connsiteX2" fmla="*/ 2126523 w 2502590"/>
              <a:gd name="connsiteY2" fmla="*/ 366150 h 2502590"/>
              <a:gd name="connsiteX3" fmla="*/ 1999458 w 2502590"/>
              <a:gd name="connsiteY3" fmla="*/ 586220 h 2502590"/>
              <a:gd name="connsiteX4" fmla="*/ 2201349 w 2502590"/>
              <a:gd name="connsiteY4" fmla="*/ 935905 h 2502590"/>
              <a:gd name="connsiteX5" fmla="*/ 2455467 w 2502590"/>
              <a:gd name="connsiteY5" fmla="*/ 935898 h 2502590"/>
              <a:gd name="connsiteX6" fmla="*/ 2490719 w 2502590"/>
              <a:gd name="connsiteY6" fmla="*/ 1135820 h 2502590"/>
              <a:gd name="connsiteX7" fmla="*/ 2251923 w 2502590"/>
              <a:gd name="connsiteY7" fmla="*/ 1222728 h 2502590"/>
              <a:gd name="connsiteX8" fmla="*/ 2181807 w 2502590"/>
              <a:gd name="connsiteY8" fmla="*/ 1620375 h 2502590"/>
              <a:gd name="connsiteX9" fmla="*/ 2376478 w 2502590"/>
              <a:gd name="connsiteY9" fmla="*/ 1783714 h 2502590"/>
              <a:gd name="connsiteX10" fmla="*/ 2274974 w 2502590"/>
              <a:gd name="connsiteY10" fmla="*/ 1959523 h 2502590"/>
              <a:gd name="connsiteX11" fmla="*/ 2036183 w 2502590"/>
              <a:gd name="connsiteY11" fmla="*/ 1872603 h 2502590"/>
              <a:gd name="connsiteX12" fmla="*/ 1726869 w 2502590"/>
              <a:gd name="connsiteY12" fmla="*/ 2132148 h 2502590"/>
              <a:gd name="connsiteX13" fmla="*/ 1771003 w 2502590"/>
              <a:gd name="connsiteY13" fmla="*/ 2382405 h 2502590"/>
              <a:gd name="connsiteX14" fmla="*/ 1580239 w 2502590"/>
              <a:gd name="connsiteY14" fmla="*/ 2451837 h 2502590"/>
              <a:gd name="connsiteX15" fmla="*/ 1453186 w 2502590"/>
              <a:gd name="connsiteY15" fmla="*/ 2231761 h 2502590"/>
              <a:gd name="connsiteX16" fmla="*/ 1049405 w 2502590"/>
              <a:gd name="connsiteY16" fmla="*/ 2231761 h 2502590"/>
              <a:gd name="connsiteX17" fmla="*/ 922351 w 2502590"/>
              <a:gd name="connsiteY17" fmla="*/ 2451837 h 2502590"/>
              <a:gd name="connsiteX18" fmla="*/ 731587 w 2502590"/>
              <a:gd name="connsiteY18" fmla="*/ 2382405 h 2502590"/>
              <a:gd name="connsiteX19" fmla="*/ 775721 w 2502590"/>
              <a:gd name="connsiteY19" fmla="*/ 2132148 h 2502590"/>
              <a:gd name="connsiteX20" fmla="*/ 466407 w 2502590"/>
              <a:gd name="connsiteY20" fmla="*/ 1872603 h 2502590"/>
              <a:gd name="connsiteX21" fmla="*/ 227616 w 2502590"/>
              <a:gd name="connsiteY21" fmla="*/ 1959523 h 2502590"/>
              <a:gd name="connsiteX22" fmla="*/ 126112 w 2502590"/>
              <a:gd name="connsiteY22" fmla="*/ 1783714 h 2502590"/>
              <a:gd name="connsiteX23" fmla="*/ 320783 w 2502590"/>
              <a:gd name="connsiteY23" fmla="*/ 1620374 h 2502590"/>
              <a:gd name="connsiteX24" fmla="*/ 250667 w 2502590"/>
              <a:gd name="connsiteY24" fmla="*/ 1222727 h 2502590"/>
              <a:gd name="connsiteX25" fmla="*/ 11871 w 2502590"/>
              <a:gd name="connsiteY25" fmla="*/ 1135820 h 2502590"/>
              <a:gd name="connsiteX26" fmla="*/ 47123 w 2502590"/>
              <a:gd name="connsiteY26" fmla="*/ 935898 h 2502590"/>
              <a:gd name="connsiteX27" fmla="*/ 301241 w 2502590"/>
              <a:gd name="connsiteY27" fmla="*/ 935904 h 2502590"/>
              <a:gd name="connsiteX28" fmla="*/ 503131 w 2502590"/>
              <a:gd name="connsiteY28" fmla="*/ 586219 h 2502590"/>
              <a:gd name="connsiteX29" fmla="*/ 376067 w 2502590"/>
              <a:gd name="connsiteY29" fmla="*/ 366150 h 2502590"/>
              <a:gd name="connsiteX30" fmla="*/ 531579 w 2502590"/>
              <a:gd name="connsiteY30" fmla="*/ 235660 h 2502590"/>
              <a:gd name="connsiteX31" fmla="*/ 726241 w 2502590"/>
              <a:gd name="connsiteY31" fmla="*/ 399009 h 2502590"/>
              <a:gd name="connsiteX32" fmla="*/ 1105671 w 2502590"/>
              <a:gd name="connsiteY32" fmla="*/ 260908 h 2502590"/>
              <a:gd name="connsiteX33" fmla="*/ 1149792 w 2502590"/>
              <a:gd name="connsiteY33" fmla="*/ 10649 h 2502590"/>
              <a:gd name="connsiteX34" fmla="*/ 1352798 w 2502590"/>
              <a:gd name="connsiteY34" fmla="*/ 10649 h 2502590"/>
              <a:gd name="connsiteX35" fmla="*/ 1396919 w 2502590"/>
              <a:gd name="connsiteY35" fmla="*/ 260908 h 2502590"/>
              <a:gd name="connsiteX36" fmla="*/ 1776349 w 2502590"/>
              <a:gd name="connsiteY36" fmla="*/ 399009 h 2502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502590" h="2502590">
                <a:moveTo>
                  <a:pt x="1776349" y="399009"/>
                </a:moveTo>
                <a:lnTo>
                  <a:pt x="1971011" y="235660"/>
                </a:lnTo>
                <a:lnTo>
                  <a:pt x="2126523" y="366150"/>
                </a:lnTo>
                <a:lnTo>
                  <a:pt x="1999458" y="586220"/>
                </a:lnTo>
                <a:cubicBezTo>
                  <a:pt x="2089809" y="687858"/>
                  <a:pt x="2158503" y="806840"/>
                  <a:pt x="2201349" y="935905"/>
                </a:cubicBezTo>
                <a:lnTo>
                  <a:pt x="2455467" y="935898"/>
                </a:lnTo>
                <a:lnTo>
                  <a:pt x="2490719" y="1135820"/>
                </a:lnTo>
                <a:lnTo>
                  <a:pt x="2251923" y="1222728"/>
                </a:lnTo>
                <a:cubicBezTo>
                  <a:pt x="2255804" y="1358663"/>
                  <a:pt x="2231947" y="1493964"/>
                  <a:pt x="2181807" y="1620375"/>
                </a:cubicBezTo>
                <a:lnTo>
                  <a:pt x="2376478" y="1783714"/>
                </a:lnTo>
                <a:lnTo>
                  <a:pt x="2274974" y="1959523"/>
                </a:lnTo>
                <a:lnTo>
                  <a:pt x="2036183" y="1872603"/>
                </a:lnTo>
                <a:cubicBezTo>
                  <a:pt x="1951778" y="1979230"/>
                  <a:pt x="1846533" y="2067542"/>
                  <a:pt x="1726869" y="2132148"/>
                </a:cubicBezTo>
                <a:lnTo>
                  <a:pt x="1771003" y="2382405"/>
                </a:lnTo>
                <a:lnTo>
                  <a:pt x="1580239" y="2451837"/>
                </a:lnTo>
                <a:lnTo>
                  <a:pt x="1453186" y="2231761"/>
                </a:lnTo>
                <a:cubicBezTo>
                  <a:pt x="1319990" y="2259188"/>
                  <a:pt x="1182601" y="2259188"/>
                  <a:pt x="1049405" y="2231761"/>
                </a:cubicBezTo>
                <a:lnTo>
                  <a:pt x="922351" y="2451837"/>
                </a:lnTo>
                <a:lnTo>
                  <a:pt x="731587" y="2382405"/>
                </a:lnTo>
                <a:lnTo>
                  <a:pt x="775721" y="2132148"/>
                </a:lnTo>
                <a:cubicBezTo>
                  <a:pt x="656057" y="2067541"/>
                  <a:pt x="550812" y="1979230"/>
                  <a:pt x="466407" y="1872603"/>
                </a:cubicBezTo>
                <a:lnTo>
                  <a:pt x="227616" y="1959523"/>
                </a:lnTo>
                <a:lnTo>
                  <a:pt x="126112" y="1783714"/>
                </a:lnTo>
                <a:lnTo>
                  <a:pt x="320783" y="1620374"/>
                </a:lnTo>
                <a:cubicBezTo>
                  <a:pt x="270643" y="1493964"/>
                  <a:pt x="246786" y="1358663"/>
                  <a:pt x="250667" y="1222727"/>
                </a:cubicBezTo>
                <a:lnTo>
                  <a:pt x="11871" y="1135820"/>
                </a:lnTo>
                <a:lnTo>
                  <a:pt x="47123" y="935898"/>
                </a:lnTo>
                <a:lnTo>
                  <a:pt x="301241" y="935904"/>
                </a:lnTo>
                <a:cubicBezTo>
                  <a:pt x="344087" y="806839"/>
                  <a:pt x="412781" y="687857"/>
                  <a:pt x="503131" y="586219"/>
                </a:cubicBezTo>
                <a:lnTo>
                  <a:pt x="376067" y="366150"/>
                </a:lnTo>
                <a:lnTo>
                  <a:pt x="531579" y="235660"/>
                </a:lnTo>
                <a:lnTo>
                  <a:pt x="726241" y="399009"/>
                </a:lnTo>
                <a:cubicBezTo>
                  <a:pt x="842024" y="327680"/>
                  <a:pt x="971127" y="280691"/>
                  <a:pt x="1105671" y="260908"/>
                </a:cubicBezTo>
                <a:lnTo>
                  <a:pt x="1149792" y="10649"/>
                </a:lnTo>
                <a:lnTo>
                  <a:pt x="1352798" y="10649"/>
                </a:lnTo>
                <a:lnTo>
                  <a:pt x="1396919" y="260908"/>
                </a:lnTo>
                <a:cubicBezTo>
                  <a:pt x="1531463" y="280691"/>
                  <a:pt x="1660566" y="327681"/>
                  <a:pt x="1776349" y="3990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1552" tIns="644640" rIns="561552" bIns="688407" numCol="1" spcCol="1270" anchor="ctr" anchorCtr="0">
            <a:noAutofit/>
          </a:bodyPr>
          <a:lstStyle/>
          <a:p>
            <a:pPr lvl="0" algn="ctr" defTabSz="2044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600" kern="1200">
              <a:cs typeface="+mn-ea"/>
              <a:sym typeface="+mn-lt"/>
            </a:endParaRPr>
          </a:p>
        </p:txBody>
      </p:sp>
      <p:sp>
        <p:nvSpPr>
          <p:cNvPr id="14" name="环形箭头 13">
            <a:extLst>
              <a:ext uri="{FF2B5EF4-FFF2-40B4-BE49-F238E27FC236}">
                <a16:creationId xmlns:a16="http://schemas.microsoft.com/office/drawing/2014/main" id="{1B4EB0D9-028B-8242-8EFF-8F43D30135E4}"/>
              </a:ext>
            </a:extLst>
          </p:cNvPr>
          <p:cNvSpPr/>
          <p:nvPr/>
        </p:nvSpPr>
        <p:spPr>
          <a:xfrm rot="2654418">
            <a:off x="9388398" y="3865414"/>
            <a:ext cx="2548051" cy="2631392"/>
          </a:xfrm>
          <a:prstGeom prst="circularArrow">
            <a:avLst>
              <a:gd name="adj1" fmla="val 4688"/>
              <a:gd name="adj2" fmla="val 299029"/>
              <a:gd name="adj3" fmla="val 2524070"/>
              <a:gd name="adj4" fmla="val 15844352"/>
              <a:gd name="adj5" fmla="val 5469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EB2B6B9-D368-BD4A-8038-216FB44865F5}"/>
              </a:ext>
            </a:extLst>
          </p:cNvPr>
          <p:cNvSpPr/>
          <p:nvPr/>
        </p:nvSpPr>
        <p:spPr>
          <a:xfrm rot="2654418">
            <a:off x="11758664" y="6088181"/>
            <a:ext cx="168438" cy="17394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82487F8-6C30-FE41-A7F2-DDF0002D5B6A}"/>
              </a:ext>
            </a:extLst>
          </p:cNvPr>
          <p:cNvSpPr/>
          <p:nvPr/>
        </p:nvSpPr>
        <p:spPr>
          <a:xfrm rot="2654418">
            <a:off x="1140321" y="1369673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8F9AB05-1E6E-F745-B5DD-4C58F7E86B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685"/>
          <a:stretch/>
        </p:blipFill>
        <p:spPr>
          <a:xfrm>
            <a:off x="1395918" y="2280712"/>
            <a:ext cx="9547608" cy="22352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5DBC123-E35E-0244-91D4-8F1DF1F520BE}"/>
              </a:ext>
            </a:extLst>
          </p:cNvPr>
          <p:cNvSpPr/>
          <p:nvPr/>
        </p:nvSpPr>
        <p:spPr>
          <a:xfrm>
            <a:off x="1505571" y="1806644"/>
            <a:ext cx="15824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pull :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66460720"/>
      </p:ext>
    </p:extLst>
  </p:cSld>
  <p:clrMapOvr>
    <a:masterClrMapping/>
  </p:clrMapOvr>
  <p:transition spd="slow">
    <p:push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946863" y="123661"/>
            <a:ext cx="3613986" cy="461434"/>
          </a:xfrm>
        </p:spPr>
        <p:txBody>
          <a:bodyPr/>
          <a:lstStyle/>
          <a:p>
            <a:r>
              <a:rPr lang="zh-CN" altLang="en-US" b="1" dirty="0">
                <a:cs typeface="+mn-ea"/>
                <a:sym typeface="+mn-lt"/>
              </a:rPr>
              <a:t>运行 </a:t>
            </a:r>
            <a:r>
              <a:rPr lang="en-US" altLang="zh-CN" b="1" dirty="0">
                <a:cs typeface="+mn-ea"/>
                <a:sym typeface="+mn-lt"/>
              </a:rPr>
              <a:t>Docker</a:t>
            </a:r>
          </a:p>
          <a:p>
            <a:endParaRPr lang="zh-CN" altLang="en-US" b="1" dirty="0">
              <a:cs typeface="+mn-ea"/>
              <a:sym typeface="+mn-lt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814632" y="885554"/>
            <a:ext cx="1034118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043598AB-026B-1840-9FED-277EC6E9C2F2}"/>
              </a:ext>
            </a:extLst>
          </p:cNvPr>
          <p:cNvSpPr/>
          <p:nvPr/>
        </p:nvSpPr>
        <p:spPr>
          <a:xfrm>
            <a:off x="1395918" y="1310504"/>
            <a:ext cx="242085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创建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&amp;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运行</a:t>
            </a:r>
          </a:p>
        </p:txBody>
      </p:sp>
      <p:sp>
        <p:nvSpPr>
          <p:cNvPr id="13" name="任意多边形 8">
            <a:extLst>
              <a:ext uri="{FF2B5EF4-FFF2-40B4-BE49-F238E27FC236}">
                <a16:creationId xmlns:a16="http://schemas.microsoft.com/office/drawing/2014/main" id="{E5D0B233-C19E-2748-955D-926BF039F9E5}"/>
              </a:ext>
            </a:extLst>
          </p:cNvPr>
          <p:cNvSpPr/>
          <p:nvPr/>
        </p:nvSpPr>
        <p:spPr>
          <a:xfrm rot="2654418">
            <a:off x="9410252" y="4177544"/>
            <a:ext cx="1990664" cy="2055774"/>
          </a:xfrm>
          <a:custGeom>
            <a:avLst/>
            <a:gdLst>
              <a:gd name="connsiteX0" fmla="*/ 1776349 w 2502590"/>
              <a:gd name="connsiteY0" fmla="*/ 399009 h 2502590"/>
              <a:gd name="connsiteX1" fmla="*/ 1971011 w 2502590"/>
              <a:gd name="connsiteY1" fmla="*/ 235660 h 2502590"/>
              <a:gd name="connsiteX2" fmla="*/ 2126523 w 2502590"/>
              <a:gd name="connsiteY2" fmla="*/ 366150 h 2502590"/>
              <a:gd name="connsiteX3" fmla="*/ 1999458 w 2502590"/>
              <a:gd name="connsiteY3" fmla="*/ 586220 h 2502590"/>
              <a:gd name="connsiteX4" fmla="*/ 2201349 w 2502590"/>
              <a:gd name="connsiteY4" fmla="*/ 935905 h 2502590"/>
              <a:gd name="connsiteX5" fmla="*/ 2455467 w 2502590"/>
              <a:gd name="connsiteY5" fmla="*/ 935898 h 2502590"/>
              <a:gd name="connsiteX6" fmla="*/ 2490719 w 2502590"/>
              <a:gd name="connsiteY6" fmla="*/ 1135820 h 2502590"/>
              <a:gd name="connsiteX7" fmla="*/ 2251923 w 2502590"/>
              <a:gd name="connsiteY7" fmla="*/ 1222728 h 2502590"/>
              <a:gd name="connsiteX8" fmla="*/ 2181807 w 2502590"/>
              <a:gd name="connsiteY8" fmla="*/ 1620375 h 2502590"/>
              <a:gd name="connsiteX9" fmla="*/ 2376478 w 2502590"/>
              <a:gd name="connsiteY9" fmla="*/ 1783714 h 2502590"/>
              <a:gd name="connsiteX10" fmla="*/ 2274974 w 2502590"/>
              <a:gd name="connsiteY10" fmla="*/ 1959523 h 2502590"/>
              <a:gd name="connsiteX11" fmla="*/ 2036183 w 2502590"/>
              <a:gd name="connsiteY11" fmla="*/ 1872603 h 2502590"/>
              <a:gd name="connsiteX12" fmla="*/ 1726869 w 2502590"/>
              <a:gd name="connsiteY12" fmla="*/ 2132148 h 2502590"/>
              <a:gd name="connsiteX13" fmla="*/ 1771003 w 2502590"/>
              <a:gd name="connsiteY13" fmla="*/ 2382405 h 2502590"/>
              <a:gd name="connsiteX14" fmla="*/ 1580239 w 2502590"/>
              <a:gd name="connsiteY14" fmla="*/ 2451837 h 2502590"/>
              <a:gd name="connsiteX15" fmla="*/ 1453186 w 2502590"/>
              <a:gd name="connsiteY15" fmla="*/ 2231761 h 2502590"/>
              <a:gd name="connsiteX16" fmla="*/ 1049405 w 2502590"/>
              <a:gd name="connsiteY16" fmla="*/ 2231761 h 2502590"/>
              <a:gd name="connsiteX17" fmla="*/ 922351 w 2502590"/>
              <a:gd name="connsiteY17" fmla="*/ 2451837 h 2502590"/>
              <a:gd name="connsiteX18" fmla="*/ 731587 w 2502590"/>
              <a:gd name="connsiteY18" fmla="*/ 2382405 h 2502590"/>
              <a:gd name="connsiteX19" fmla="*/ 775721 w 2502590"/>
              <a:gd name="connsiteY19" fmla="*/ 2132148 h 2502590"/>
              <a:gd name="connsiteX20" fmla="*/ 466407 w 2502590"/>
              <a:gd name="connsiteY20" fmla="*/ 1872603 h 2502590"/>
              <a:gd name="connsiteX21" fmla="*/ 227616 w 2502590"/>
              <a:gd name="connsiteY21" fmla="*/ 1959523 h 2502590"/>
              <a:gd name="connsiteX22" fmla="*/ 126112 w 2502590"/>
              <a:gd name="connsiteY22" fmla="*/ 1783714 h 2502590"/>
              <a:gd name="connsiteX23" fmla="*/ 320783 w 2502590"/>
              <a:gd name="connsiteY23" fmla="*/ 1620374 h 2502590"/>
              <a:gd name="connsiteX24" fmla="*/ 250667 w 2502590"/>
              <a:gd name="connsiteY24" fmla="*/ 1222727 h 2502590"/>
              <a:gd name="connsiteX25" fmla="*/ 11871 w 2502590"/>
              <a:gd name="connsiteY25" fmla="*/ 1135820 h 2502590"/>
              <a:gd name="connsiteX26" fmla="*/ 47123 w 2502590"/>
              <a:gd name="connsiteY26" fmla="*/ 935898 h 2502590"/>
              <a:gd name="connsiteX27" fmla="*/ 301241 w 2502590"/>
              <a:gd name="connsiteY27" fmla="*/ 935904 h 2502590"/>
              <a:gd name="connsiteX28" fmla="*/ 503131 w 2502590"/>
              <a:gd name="connsiteY28" fmla="*/ 586219 h 2502590"/>
              <a:gd name="connsiteX29" fmla="*/ 376067 w 2502590"/>
              <a:gd name="connsiteY29" fmla="*/ 366150 h 2502590"/>
              <a:gd name="connsiteX30" fmla="*/ 531579 w 2502590"/>
              <a:gd name="connsiteY30" fmla="*/ 235660 h 2502590"/>
              <a:gd name="connsiteX31" fmla="*/ 726241 w 2502590"/>
              <a:gd name="connsiteY31" fmla="*/ 399009 h 2502590"/>
              <a:gd name="connsiteX32" fmla="*/ 1105671 w 2502590"/>
              <a:gd name="connsiteY32" fmla="*/ 260908 h 2502590"/>
              <a:gd name="connsiteX33" fmla="*/ 1149792 w 2502590"/>
              <a:gd name="connsiteY33" fmla="*/ 10649 h 2502590"/>
              <a:gd name="connsiteX34" fmla="*/ 1352798 w 2502590"/>
              <a:gd name="connsiteY34" fmla="*/ 10649 h 2502590"/>
              <a:gd name="connsiteX35" fmla="*/ 1396919 w 2502590"/>
              <a:gd name="connsiteY35" fmla="*/ 260908 h 2502590"/>
              <a:gd name="connsiteX36" fmla="*/ 1776349 w 2502590"/>
              <a:gd name="connsiteY36" fmla="*/ 399009 h 2502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502590" h="2502590">
                <a:moveTo>
                  <a:pt x="1776349" y="399009"/>
                </a:moveTo>
                <a:lnTo>
                  <a:pt x="1971011" y="235660"/>
                </a:lnTo>
                <a:lnTo>
                  <a:pt x="2126523" y="366150"/>
                </a:lnTo>
                <a:lnTo>
                  <a:pt x="1999458" y="586220"/>
                </a:lnTo>
                <a:cubicBezTo>
                  <a:pt x="2089809" y="687858"/>
                  <a:pt x="2158503" y="806840"/>
                  <a:pt x="2201349" y="935905"/>
                </a:cubicBezTo>
                <a:lnTo>
                  <a:pt x="2455467" y="935898"/>
                </a:lnTo>
                <a:lnTo>
                  <a:pt x="2490719" y="1135820"/>
                </a:lnTo>
                <a:lnTo>
                  <a:pt x="2251923" y="1222728"/>
                </a:lnTo>
                <a:cubicBezTo>
                  <a:pt x="2255804" y="1358663"/>
                  <a:pt x="2231947" y="1493964"/>
                  <a:pt x="2181807" y="1620375"/>
                </a:cubicBezTo>
                <a:lnTo>
                  <a:pt x="2376478" y="1783714"/>
                </a:lnTo>
                <a:lnTo>
                  <a:pt x="2274974" y="1959523"/>
                </a:lnTo>
                <a:lnTo>
                  <a:pt x="2036183" y="1872603"/>
                </a:lnTo>
                <a:cubicBezTo>
                  <a:pt x="1951778" y="1979230"/>
                  <a:pt x="1846533" y="2067542"/>
                  <a:pt x="1726869" y="2132148"/>
                </a:cubicBezTo>
                <a:lnTo>
                  <a:pt x="1771003" y="2382405"/>
                </a:lnTo>
                <a:lnTo>
                  <a:pt x="1580239" y="2451837"/>
                </a:lnTo>
                <a:lnTo>
                  <a:pt x="1453186" y="2231761"/>
                </a:lnTo>
                <a:cubicBezTo>
                  <a:pt x="1319990" y="2259188"/>
                  <a:pt x="1182601" y="2259188"/>
                  <a:pt x="1049405" y="2231761"/>
                </a:cubicBezTo>
                <a:lnTo>
                  <a:pt x="922351" y="2451837"/>
                </a:lnTo>
                <a:lnTo>
                  <a:pt x="731587" y="2382405"/>
                </a:lnTo>
                <a:lnTo>
                  <a:pt x="775721" y="2132148"/>
                </a:lnTo>
                <a:cubicBezTo>
                  <a:pt x="656057" y="2067541"/>
                  <a:pt x="550812" y="1979230"/>
                  <a:pt x="466407" y="1872603"/>
                </a:cubicBezTo>
                <a:lnTo>
                  <a:pt x="227616" y="1959523"/>
                </a:lnTo>
                <a:lnTo>
                  <a:pt x="126112" y="1783714"/>
                </a:lnTo>
                <a:lnTo>
                  <a:pt x="320783" y="1620374"/>
                </a:lnTo>
                <a:cubicBezTo>
                  <a:pt x="270643" y="1493964"/>
                  <a:pt x="246786" y="1358663"/>
                  <a:pt x="250667" y="1222727"/>
                </a:cubicBezTo>
                <a:lnTo>
                  <a:pt x="11871" y="1135820"/>
                </a:lnTo>
                <a:lnTo>
                  <a:pt x="47123" y="935898"/>
                </a:lnTo>
                <a:lnTo>
                  <a:pt x="301241" y="935904"/>
                </a:lnTo>
                <a:cubicBezTo>
                  <a:pt x="344087" y="806839"/>
                  <a:pt x="412781" y="687857"/>
                  <a:pt x="503131" y="586219"/>
                </a:cubicBezTo>
                <a:lnTo>
                  <a:pt x="376067" y="366150"/>
                </a:lnTo>
                <a:lnTo>
                  <a:pt x="531579" y="235660"/>
                </a:lnTo>
                <a:lnTo>
                  <a:pt x="726241" y="399009"/>
                </a:lnTo>
                <a:cubicBezTo>
                  <a:pt x="842024" y="327680"/>
                  <a:pt x="971127" y="280691"/>
                  <a:pt x="1105671" y="260908"/>
                </a:cubicBezTo>
                <a:lnTo>
                  <a:pt x="1149792" y="10649"/>
                </a:lnTo>
                <a:lnTo>
                  <a:pt x="1352798" y="10649"/>
                </a:lnTo>
                <a:lnTo>
                  <a:pt x="1396919" y="260908"/>
                </a:lnTo>
                <a:cubicBezTo>
                  <a:pt x="1531463" y="280691"/>
                  <a:pt x="1660566" y="327681"/>
                  <a:pt x="1776349" y="3990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1552" tIns="644640" rIns="561552" bIns="688407" numCol="1" spcCol="1270" anchor="ctr" anchorCtr="0">
            <a:noAutofit/>
          </a:bodyPr>
          <a:lstStyle/>
          <a:p>
            <a:pPr lvl="0" algn="ctr" defTabSz="2044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600" kern="1200">
              <a:cs typeface="+mn-ea"/>
              <a:sym typeface="+mn-lt"/>
            </a:endParaRPr>
          </a:p>
        </p:txBody>
      </p:sp>
      <p:sp>
        <p:nvSpPr>
          <p:cNvPr id="14" name="环形箭头 13">
            <a:extLst>
              <a:ext uri="{FF2B5EF4-FFF2-40B4-BE49-F238E27FC236}">
                <a16:creationId xmlns:a16="http://schemas.microsoft.com/office/drawing/2014/main" id="{1B4EB0D9-028B-8242-8EFF-8F43D30135E4}"/>
              </a:ext>
            </a:extLst>
          </p:cNvPr>
          <p:cNvSpPr/>
          <p:nvPr/>
        </p:nvSpPr>
        <p:spPr>
          <a:xfrm rot="2654418">
            <a:off x="9388398" y="3865414"/>
            <a:ext cx="2548051" cy="2631392"/>
          </a:xfrm>
          <a:prstGeom prst="circularArrow">
            <a:avLst>
              <a:gd name="adj1" fmla="val 4688"/>
              <a:gd name="adj2" fmla="val 299029"/>
              <a:gd name="adj3" fmla="val 2524070"/>
              <a:gd name="adj4" fmla="val 15844352"/>
              <a:gd name="adj5" fmla="val 5469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EB2B6B9-D368-BD4A-8038-216FB44865F5}"/>
              </a:ext>
            </a:extLst>
          </p:cNvPr>
          <p:cNvSpPr/>
          <p:nvPr/>
        </p:nvSpPr>
        <p:spPr>
          <a:xfrm rot="2654418">
            <a:off x="11758664" y="6088181"/>
            <a:ext cx="168438" cy="17394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82487F8-6C30-FE41-A7F2-DDF0002D5B6A}"/>
              </a:ext>
            </a:extLst>
          </p:cNvPr>
          <p:cNvSpPr/>
          <p:nvPr/>
        </p:nvSpPr>
        <p:spPr>
          <a:xfrm rot="2654418">
            <a:off x="1140321" y="1369673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8961F32-4F5E-724F-B4E4-2860230B4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5918" y="2339208"/>
            <a:ext cx="8205559" cy="2300883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988F6B5B-5DF0-A447-9FA8-DFFA177C1110}"/>
              </a:ext>
            </a:extLst>
          </p:cNvPr>
          <p:cNvSpPr/>
          <p:nvPr/>
        </p:nvSpPr>
        <p:spPr>
          <a:xfrm>
            <a:off x="1395918" y="1840245"/>
            <a:ext cx="15295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run :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6025085"/>
      </p:ext>
    </p:extLst>
  </p:cSld>
  <p:clrMapOvr>
    <a:masterClrMapping/>
  </p:clrMapOvr>
  <p:transition spd="slow">
    <p:push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958014" y="123661"/>
            <a:ext cx="3613986" cy="461434"/>
          </a:xfrm>
        </p:spPr>
        <p:txBody>
          <a:bodyPr/>
          <a:lstStyle/>
          <a:p>
            <a:r>
              <a:rPr lang="zh-CN" altLang="en-US" b="1" dirty="0">
                <a:cs typeface="+mn-ea"/>
                <a:sym typeface="+mn-lt"/>
              </a:rPr>
              <a:t>进入 </a:t>
            </a:r>
            <a:r>
              <a:rPr lang="en-US" altLang="zh-CN" b="1" dirty="0">
                <a:cs typeface="+mn-ea"/>
                <a:sym typeface="+mn-lt"/>
              </a:rPr>
              <a:t>Docker</a:t>
            </a:r>
            <a:r>
              <a:rPr lang="zh-CN" altLang="en-US" b="1" dirty="0">
                <a:cs typeface="+mn-ea"/>
                <a:sym typeface="+mn-lt"/>
              </a:rPr>
              <a:t> </a:t>
            </a:r>
            <a:endParaRPr lang="en-US" altLang="zh-CN" b="1" dirty="0">
              <a:cs typeface="+mn-ea"/>
              <a:sym typeface="+mn-lt"/>
            </a:endParaRPr>
          </a:p>
          <a:p>
            <a:endParaRPr lang="zh-CN" altLang="en-US" b="1" dirty="0">
              <a:cs typeface="+mn-ea"/>
              <a:sym typeface="+mn-lt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814632" y="885554"/>
            <a:ext cx="1034118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043598AB-026B-1840-9FED-277EC6E9C2F2}"/>
              </a:ext>
            </a:extLst>
          </p:cNvPr>
          <p:cNvSpPr/>
          <p:nvPr/>
        </p:nvSpPr>
        <p:spPr>
          <a:xfrm>
            <a:off x="1395918" y="1288663"/>
            <a:ext cx="210185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重新进入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任意多边形 8">
            <a:extLst>
              <a:ext uri="{FF2B5EF4-FFF2-40B4-BE49-F238E27FC236}">
                <a16:creationId xmlns:a16="http://schemas.microsoft.com/office/drawing/2014/main" id="{E5D0B233-C19E-2748-955D-926BF039F9E5}"/>
              </a:ext>
            </a:extLst>
          </p:cNvPr>
          <p:cNvSpPr/>
          <p:nvPr/>
        </p:nvSpPr>
        <p:spPr>
          <a:xfrm rot="2654418">
            <a:off x="9410252" y="4177544"/>
            <a:ext cx="1990664" cy="2055774"/>
          </a:xfrm>
          <a:custGeom>
            <a:avLst/>
            <a:gdLst>
              <a:gd name="connsiteX0" fmla="*/ 1776349 w 2502590"/>
              <a:gd name="connsiteY0" fmla="*/ 399009 h 2502590"/>
              <a:gd name="connsiteX1" fmla="*/ 1971011 w 2502590"/>
              <a:gd name="connsiteY1" fmla="*/ 235660 h 2502590"/>
              <a:gd name="connsiteX2" fmla="*/ 2126523 w 2502590"/>
              <a:gd name="connsiteY2" fmla="*/ 366150 h 2502590"/>
              <a:gd name="connsiteX3" fmla="*/ 1999458 w 2502590"/>
              <a:gd name="connsiteY3" fmla="*/ 586220 h 2502590"/>
              <a:gd name="connsiteX4" fmla="*/ 2201349 w 2502590"/>
              <a:gd name="connsiteY4" fmla="*/ 935905 h 2502590"/>
              <a:gd name="connsiteX5" fmla="*/ 2455467 w 2502590"/>
              <a:gd name="connsiteY5" fmla="*/ 935898 h 2502590"/>
              <a:gd name="connsiteX6" fmla="*/ 2490719 w 2502590"/>
              <a:gd name="connsiteY6" fmla="*/ 1135820 h 2502590"/>
              <a:gd name="connsiteX7" fmla="*/ 2251923 w 2502590"/>
              <a:gd name="connsiteY7" fmla="*/ 1222728 h 2502590"/>
              <a:gd name="connsiteX8" fmla="*/ 2181807 w 2502590"/>
              <a:gd name="connsiteY8" fmla="*/ 1620375 h 2502590"/>
              <a:gd name="connsiteX9" fmla="*/ 2376478 w 2502590"/>
              <a:gd name="connsiteY9" fmla="*/ 1783714 h 2502590"/>
              <a:gd name="connsiteX10" fmla="*/ 2274974 w 2502590"/>
              <a:gd name="connsiteY10" fmla="*/ 1959523 h 2502590"/>
              <a:gd name="connsiteX11" fmla="*/ 2036183 w 2502590"/>
              <a:gd name="connsiteY11" fmla="*/ 1872603 h 2502590"/>
              <a:gd name="connsiteX12" fmla="*/ 1726869 w 2502590"/>
              <a:gd name="connsiteY12" fmla="*/ 2132148 h 2502590"/>
              <a:gd name="connsiteX13" fmla="*/ 1771003 w 2502590"/>
              <a:gd name="connsiteY13" fmla="*/ 2382405 h 2502590"/>
              <a:gd name="connsiteX14" fmla="*/ 1580239 w 2502590"/>
              <a:gd name="connsiteY14" fmla="*/ 2451837 h 2502590"/>
              <a:gd name="connsiteX15" fmla="*/ 1453186 w 2502590"/>
              <a:gd name="connsiteY15" fmla="*/ 2231761 h 2502590"/>
              <a:gd name="connsiteX16" fmla="*/ 1049405 w 2502590"/>
              <a:gd name="connsiteY16" fmla="*/ 2231761 h 2502590"/>
              <a:gd name="connsiteX17" fmla="*/ 922351 w 2502590"/>
              <a:gd name="connsiteY17" fmla="*/ 2451837 h 2502590"/>
              <a:gd name="connsiteX18" fmla="*/ 731587 w 2502590"/>
              <a:gd name="connsiteY18" fmla="*/ 2382405 h 2502590"/>
              <a:gd name="connsiteX19" fmla="*/ 775721 w 2502590"/>
              <a:gd name="connsiteY19" fmla="*/ 2132148 h 2502590"/>
              <a:gd name="connsiteX20" fmla="*/ 466407 w 2502590"/>
              <a:gd name="connsiteY20" fmla="*/ 1872603 h 2502590"/>
              <a:gd name="connsiteX21" fmla="*/ 227616 w 2502590"/>
              <a:gd name="connsiteY21" fmla="*/ 1959523 h 2502590"/>
              <a:gd name="connsiteX22" fmla="*/ 126112 w 2502590"/>
              <a:gd name="connsiteY22" fmla="*/ 1783714 h 2502590"/>
              <a:gd name="connsiteX23" fmla="*/ 320783 w 2502590"/>
              <a:gd name="connsiteY23" fmla="*/ 1620374 h 2502590"/>
              <a:gd name="connsiteX24" fmla="*/ 250667 w 2502590"/>
              <a:gd name="connsiteY24" fmla="*/ 1222727 h 2502590"/>
              <a:gd name="connsiteX25" fmla="*/ 11871 w 2502590"/>
              <a:gd name="connsiteY25" fmla="*/ 1135820 h 2502590"/>
              <a:gd name="connsiteX26" fmla="*/ 47123 w 2502590"/>
              <a:gd name="connsiteY26" fmla="*/ 935898 h 2502590"/>
              <a:gd name="connsiteX27" fmla="*/ 301241 w 2502590"/>
              <a:gd name="connsiteY27" fmla="*/ 935904 h 2502590"/>
              <a:gd name="connsiteX28" fmla="*/ 503131 w 2502590"/>
              <a:gd name="connsiteY28" fmla="*/ 586219 h 2502590"/>
              <a:gd name="connsiteX29" fmla="*/ 376067 w 2502590"/>
              <a:gd name="connsiteY29" fmla="*/ 366150 h 2502590"/>
              <a:gd name="connsiteX30" fmla="*/ 531579 w 2502590"/>
              <a:gd name="connsiteY30" fmla="*/ 235660 h 2502590"/>
              <a:gd name="connsiteX31" fmla="*/ 726241 w 2502590"/>
              <a:gd name="connsiteY31" fmla="*/ 399009 h 2502590"/>
              <a:gd name="connsiteX32" fmla="*/ 1105671 w 2502590"/>
              <a:gd name="connsiteY32" fmla="*/ 260908 h 2502590"/>
              <a:gd name="connsiteX33" fmla="*/ 1149792 w 2502590"/>
              <a:gd name="connsiteY33" fmla="*/ 10649 h 2502590"/>
              <a:gd name="connsiteX34" fmla="*/ 1352798 w 2502590"/>
              <a:gd name="connsiteY34" fmla="*/ 10649 h 2502590"/>
              <a:gd name="connsiteX35" fmla="*/ 1396919 w 2502590"/>
              <a:gd name="connsiteY35" fmla="*/ 260908 h 2502590"/>
              <a:gd name="connsiteX36" fmla="*/ 1776349 w 2502590"/>
              <a:gd name="connsiteY36" fmla="*/ 399009 h 2502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502590" h="2502590">
                <a:moveTo>
                  <a:pt x="1776349" y="399009"/>
                </a:moveTo>
                <a:lnTo>
                  <a:pt x="1971011" y="235660"/>
                </a:lnTo>
                <a:lnTo>
                  <a:pt x="2126523" y="366150"/>
                </a:lnTo>
                <a:lnTo>
                  <a:pt x="1999458" y="586220"/>
                </a:lnTo>
                <a:cubicBezTo>
                  <a:pt x="2089809" y="687858"/>
                  <a:pt x="2158503" y="806840"/>
                  <a:pt x="2201349" y="935905"/>
                </a:cubicBezTo>
                <a:lnTo>
                  <a:pt x="2455467" y="935898"/>
                </a:lnTo>
                <a:lnTo>
                  <a:pt x="2490719" y="1135820"/>
                </a:lnTo>
                <a:lnTo>
                  <a:pt x="2251923" y="1222728"/>
                </a:lnTo>
                <a:cubicBezTo>
                  <a:pt x="2255804" y="1358663"/>
                  <a:pt x="2231947" y="1493964"/>
                  <a:pt x="2181807" y="1620375"/>
                </a:cubicBezTo>
                <a:lnTo>
                  <a:pt x="2376478" y="1783714"/>
                </a:lnTo>
                <a:lnTo>
                  <a:pt x="2274974" y="1959523"/>
                </a:lnTo>
                <a:lnTo>
                  <a:pt x="2036183" y="1872603"/>
                </a:lnTo>
                <a:cubicBezTo>
                  <a:pt x="1951778" y="1979230"/>
                  <a:pt x="1846533" y="2067542"/>
                  <a:pt x="1726869" y="2132148"/>
                </a:cubicBezTo>
                <a:lnTo>
                  <a:pt x="1771003" y="2382405"/>
                </a:lnTo>
                <a:lnTo>
                  <a:pt x="1580239" y="2451837"/>
                </a:lnTo>
                <a:lnTo>
                  <a:pt x="1453186" y="2231761"/>
                </a:lnTo>
                <a:cubicBezTo>
                  <a:pt x="1319990" y="2259188"/>
                  <a:pt x="1182601" y="2259188"/>
                  <a:pt x="1049405" y="2231761"/>
                </a:cubicBezTo>
                <a:lnTo>
                  <a:pt x="922351" y="2451837"/>
                </a:lnTo>
                <a:lnTo>
                  <a:pt x="731587" y="2382405"/>
                </a:lnTo>
                <a:lnTo>
                  <a:pt x="775721" y="2132148"/>
                </a:lnTo>
                <a:cubicBezTo>
                  <a:pt x="656057" y="2067541"/>
                  <a:pt x="550812" y="1979230"/>
                  <a:pt x="466407" y="1872603"/>
                </a:cubicBezTo>
                <a:lnTo>
                  <a:pt x="227616" y="1959523"/>
                </a:lnTo>
                <a:lnTo>
                  <a:pt x="126112" y="1783714"/>
                </a:lnTo>
                <a:lnTo>
                  <a:pt x="320783" y="1620374"/>
                </a:lnTo>
                <a:cubicBezTo>
                  <a:pt x="270643" y="1493964"/>
                  <a:pt x="246786" y="1358663"/>
                  <a:pt x="250667" y="1222727"/>
                </a:cubicBezTo>
                <a:lnTo>
                  <a:pt x="11871" y="1135820"/>
                </a:lnTo>
                <a:lnTo>
                  <a:pt x="47123" y="935898"/>
                </a:lnTo>
                <a:lnTo>
                  <a:pt x="301241" y="935904"/>
                </a:lnTo>
                <a:cubicBezTo>
                  <a:pt x="344087" y="806839"/>
                  <a:pt x="412781" y="687857"/>
                  <a:pt x="503131" y="586219"/>
                </a:cubicBezTo>
                <a:lnTo>
                  <a:pt x="376067" y="366150"/>
                </a:lnTo>
                <a:lnTo>
                  <a:pt x="531579" y="235660"/>
                </a:lnTo>
                <a:lnTo>
                  <a:pt x="726241" y="399009"/>
                </a:lnTo>
                <a:cubicBezTo>
                  <a:pt x="842024" y="327680"/>
                  <a:pt x="971127" y="280691"/>
                  <a:pt x="1105671" y="260908"/>
                </a:cubicBezTo>
                <a:lnTo>
                  <a:pt x="1149792" y="10649"/>
                </a:lnTo>
                <a:lnTo>
                  <a:pt x="1352798" y="10649"/>
                </a:lnTo>
                <a:lnTo>
                  <a:pt x="1396919" y="260908"/>
                </a:lnTo>
                <a:cubicBezTo>
                  <a:pt x="1531463" y="280691"/>
                  <a:pt x="1660566" y="327681"/>
                  <a:pt x="1776349" y="3990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1552" tIns="644640" rIns="561552" bIns="688407" numCol="1" spcCol="1270" anchor="ctr" anchorCtr="0">
            <a:noAutofit/>
          </a:bodyPr>
          <a:lstStyle/>
          <a:p>
            <a:pPr lvl="0" algn="ctr" defTabSz="2044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600" kern="1200">
              <a:cs typeface="+mn-ea"/>
              <a:sym typeface="+mn-lt"/>
            </a:endParaRPr>
          </a:p>
        </p:txBody>
      </p:sp>
      <p:sp>
        <p:nvSpPr>
          <p:cNvPr id="14" name="环形箭头 13">
            <a:extLst>
              <a:ext uri="{FF2B5EF4-FFF2-40B4-BE49-F238E27FC236}">
                <a16:creationId xmlns:a16="http://schemas.microsoft.com/office/drawing/2014/main" id="{1B4EB0D9-028B-8242-8EFF-8F43D30135E4}"/>
              </a:ext>
            </a:extLst>
          </p:cNvPr>
          <p:cNvSpPr/>
          <p:nvPr/>
        </p:nvSpPr>
        <p:spPr>
          <a:xfrm rot="2654418">
            <a:off x="9388398" y="3865414"/>
            <a:ext cx="2548051" cy="2631392"/>
          </a:xfrm>
          <a:prstGeom prst="circularArrow">
            <a:avLst>
              <a:gd name="adj1" fmla="val 4688"/>
              <a:gd name="adj2" fmla="val 299029"/>
              <a:gd name="adj3" fmla="val 2524070"/>
              <a:gd name="adj4" fmla="val 15844352"/>
              <a:gd name="adj5" fmla="val 5469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EB2B6B9-D368-BD4A-8038-216FB44865F5}"/>
              </a:ext>
            </a:extLst>
          </p:cNvPr>
          <p:cNvSpPr/>
          <p:nvPr/>
        </p:nvSpPr>
        <p:spPr>
          <a:xfrm rot="2654418">
            <a:off x="11758664" y="6088181"/>
            <a:ext cx="168438" cy="17394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82487F8-6C30-FE41-A7F2-DDF0002D5B6A}"/>
              </a:ext>
            </a:extLst>
          </p:cNvPr>
          <p:cNvSpPr/>
          <p:nvPr/>
        </p:nvSpPr>
        <p:spPr>
          <a:xfrm rot="2654418">
            <a:off x="1140321" y="1369673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8B62223-E7C1-A74E-8045-2A3CF0BDBDB9}"/>
              </a:ext>
            </a:extLst>
          </p:cNvPr>
          <p:cNvSpPr/>
          <p:nvPr/>
        </p:nvSpPr>
        <p:spPr>
          <a:xfrm>
            <a:off x="1395918" y="1840245"/>
            <a:ext cx="379302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sudo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docker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start [</a:t>
            </a:r>
            <a:r>
              <a:rPr lang="en-US" altLang="zh-CN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docker_name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] </a:t>
            </a:r>
          </a:p>
          <a:p>
            <a:pPr>
              <a:lnSpc>
                <a:spcPct val="150000"/>
              </a:lnSpc>
            </a:pPr>
            <a:r>
              <a:rPr lang="en-US" altLang="zh-CN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sudo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docker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attach [</a:t>
            </a:r>
            <a:r>
              <a:rPr lang="en-US" altLang="zh-CN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docker_name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] </a:t>
            </a:r>
            <a:endParaRPr lang="zh-CN" altLang="en-US" sz="1600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0FC08C1-1A4A-E746-93EE-C03093C29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014" y="2762615"/>
            <a:ext cx="6349095" cy="1036289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3ADA1073-3634-D64D-BA76-2246942A5AB0}"/>
              </a:ext>
            </a:extLst>
          </p:cNvPr>
          <p:cNvSpPr/>
          <p:nvPr/>
        </p:nvSpPr>
        <p:spPr>
          <a:xfrm>
            <a:off x="1539536" y="4283670"/>
            <a:ext cx="158889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移除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50A2E44D-EBCE-6245-957F-957B603925C8}"/>
              </a:ext>
            </a:extLst>
          </p:cNvPr>
          <p:cNvSpPr/>
          <p:nvPr/>
        </p:nvSpPr>
        <p:spPr>
          <a:xfrm rot="2654418">
            <a:off x="1140321" y="4335982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BFB091C9-9DB6-CC4E-B110-278551466D55}"/>
              </a:ext>
            </a:extLst>
          </p:cNvPr>
          <p:cNvSpPr/>
          <p:nvPr/>
        </p:nvSpPr>
        <p:spPr>
          <a:xfrm>
            <a:off x="1395918" y="4806554"/>
            <a:ext cx="3078087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sudo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docker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rm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[</a:t>
            </a:r>
            <a:r>
              <a:rPr lang="en-US" altLang="zh-CN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docker_ID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] 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26237627"/>
      </p:ext>
    </p:extLst>
  </p:cSld>
  <p:clrMapOvr>
    <a:masterClrMapping/>
  </p:clrMapOvr>
  <p:transition spd="slow">
    <p:push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958014" y="123661"/>
            <a:ext cx="3613986" cy="461434"/>
          </a:xfrm>
        </p:spPr>
        <p:txBody>
          <a:bodyPr/>
          <a:lstStyle/>
          <a:p>
            <a:r>
              <a:rPr lang="zh-CN" altLang="en-US" b="1" dirty="0">
                <a:cs typeface="+mn-ea"/>
                <a:sym typeface="+mn-lt"/>
              </a:rPr>
              <a:t>查看 </a:t>
            </a:r>
            <a:r>
              <a:rPr lang="en-US" altLang="zh-CN" b="1" dirty="0">
                <a:cs typeface="+mn-ea"/>
                <a:sym typeface="+mn-lt"/>
              </a:rPr>
              <a:t>Docker</a:t>
            </a:r>
            <a:r>
              <a:rPr lang="zh-CN" altLang="en-US" b="1" dirty="0">
                <a:cs typeface="+mn-ea"/>
                <a:sym typeface="+mn-lt"/>
              </a:rPr>
              <a:t> </a:t>
            </a:r>
            <a:endParaRPr lang="en-US" altLang="zh-CN" b="1" dirty="0">
              <a:cs typeface="+mn-ea"/>
              <a:sym typeface="+mn-lt"/>
            </a:endParaRPr>
          </a:p>
          <a:p>
            <a:endParaRPr lang="zh-CN" altLang="en-US" b="1" dirty="0">
              <a:cs typeface="+mn-ea"/>
              <a:sym typeface="+mn-lt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814632" y="885554"/>
            <a:ext cx="1034118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043598AB-026B-1840-9FED-277EC6E9C2F2}"/>
              </a:ext>
            </a:extLst>
          </p:cNvPr>
          <p:cNvSpPr/>
          <p:nvPr/>
        </p:nvSpPr>
        <p:spPr>
          <a:xfrm>
            <a:off x="1395918" y="1301799"/>
            <a:ext cx="40703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导入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image&amp;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查看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image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任意多边形 8">
            <a:extLst>
              <a:ext uri="{FF2B5EF4-FFF2-40B4-BE49-F238E27FC236}">
                <a16:creationId xmlns:a16="http://schemas.microsoft.com/office/drawing/2014/main" id="{E5D0B233-C19E-2748-955D-926BF039F9E5}"/>
              </a:ext>
            </a:extLst>
          </p:cNvPr>
          <p:cNvSpPr/>
          <p:nvPr/>
        </p:nvSpPr>
        <p:spPr>
          <a:xfrm rot="2654418">
            <a:off x="9410252" y="4177544"/>
            <a:ext cx="1990664" cy="2055774"/>
          </a:xfrm>
          <a:custGeom>
            <a:avLst/>
            <a:gdLst>
              <a:gd name="connsiteX0" fmla="*/ 1776349 w 2502590"/>
              <a:gd name="connsiteY0" fmla="*/ 399009 h 2502590"/>
              <a:gd name="connsiteX1" fmla="*/ 1971011 w 2502590"/>
              <a:gd name="connsiteY1" fmla="*/ 235660 h 2502590"/>
              <a:gd name="connsiteX2" fmla="*/ 2126523 w 2502590"/>
              <a:gd name="connsiteY2" fmla="*/ 366150 h 2502590"/>
              <a:gd name="connsiteX3" fmla="*/ 1999458 w 2502590"/>
              <a:gd name="connsiteY3" fmla="*/ 586220 h 2502590"/>
              <a:gd name="connsiteX4" fmla="*/ 2201349 w 2502590"/>
              <a:gd name="connsiteY4" fmla="*/ 935905 h 2502590"/>
              <a:gd name="connsiteX5" fmla="*/ 2455467 w 2502590"/>
              <a:gd name="connsiteY5" fmla="*/ 935898 h 2502590"/>
              <a:gd name="connsiteX6" fmla="*/ 2490719 w 2502590"/>
              <a:gd name="connsiteY6" fmla="*/ 1135820 h 2502590"/>
              <a:gd name="connsiteX7" fmla="*/ 2251923 w 2502590"/>
              <a:gd name="connsiteY7" fmla="*/ 1222728 h 2502590"/>
              <a:gd name="connsiteX8" fmla="*/ 2181807 w 2502590"/>
              <a:gd name="connsiteY8" fmla="*/ 1620375 h 2502590"/>
              <a:gd name="connsiteX9" fmla="*/ 2376478 w 2502590"/>
              <a:gd name="connsiteY9" fmla="*/ 1783714 h 2502590"/>
              <a:gd name="connsiteX10" fmla="*/ 2274974 w 2502590"/>
              <a:gd name="connsiteY10" fmla="*/ 1959523 h 2502590"/>
              <a:gd name="connsiteX11" fmla="*/ 2036183 w 2502590"/>
              <a:gd name="connsiteY11" fmla="*/ 1872603 h 2502590"/>
              <a:gd name="connsiteX12" fmla="*/ 1726869 w 2502590"/>
              <a:gd name="connsiteY12" fmla="*/ 2132148 h 2502590"/>
              <a:gd name="connsiteX13" fmla="*/ 1771003 w 2502590"/>
              <a:gd name="connsiteY13" fmla="*/ 2382405 h 2502590"/>
              <a:gd name="connsiteX14" fmla="*/ 1580239 w 2502590"/>
              <a:gd name="connsiteY14" fmla="*/ 2451837 h 2502590"/>
              <a:gd name="connsiteX15" fmla="*/ 1453186 w 2502590"/>
              <a:gd name="connsiteY15" fmla="*/ 2231761 h 2502590"/>
              <a:gd name="connsiteX16" fmla="*/ 1049405 w 2502590"/>
              <a:gd name="connsiteY16" fmla="*/ 2231761 h 2502590"/>
              <a:gd name="connsiteX17" fmla="*/ 922351 w 2502590"/>
              <a:gd name="connsiteY17" fmla="*/ 2451837 h 2502590"/>
              <a:gd name="connsiteX18" fmla="*/ 731587 w 2502590"/>
              <a:gd name="connsiteY18" fmla="*/ 2382405 h 2502590"/>
              <a:gd name="connsiteX19" fmla="*/ 775721 w 2502590"/>
              <a:gd name="connsiteY19" fmla="*/ 2132148 h 2502590"/>
              <a:gd name="connsiteX20" fmla="*/ 466407 w 2502590"/>
              <a:gd name="connsiteY20" fmla="*/ 1872603 h 2502590"/>
              <a:gd name="connsiteX21" fmla="*/ 227616 w 2502590"/>
              <a:gd name="connsiteY21" fmla="*/ 1959523 h 2502590"/>
              <a:gd name="connsiteX22" fmla="*/ 126112 w 2502590"/>
              <a:gd name="connsiteY22" fmla="*/ 1783714 h 2502590"/>
              <a:gd name="connsiteX23" fmla="*/ 320783 w 2502590"/>
              <a:gd name="connsiteY23" fmla="*/ 1620374 h 2502590"/>
              <a:gd name="connsiteX24" fmla="*/ 250667 w 2502590"/>
              <a:gd name="connsiteY24" fmla="*/ 1222727 h 2502590"/>
              <a:gd name="connsiteX25" fmla="*/ 11871 w 2502590"/>
              <a:gd name="connsiteY25" fmla="*/ 1135820 h 2502590"/>
              <a:gd name="connsiteX26" fmla="*/ 47123 w 2502590"/>
              <a:gd name="connsiteY26" fmla="*/ 935898 h 2502590"/>
              <a:gd name="connsiteX27" fmla="*/ 301241 w 2502590"/>
              <a:gd name="connsiteY27" fmla="*/ 935904 h 2502590"/>
              <a:gd name="connsiteX28" fmla="*/ 503131 w 2502590"/>
              <a:gd name="connsiteY28" fmla="*/ 586219 h 2502590"/>
              <a:gd name="connsiteX29" fmla="*/ 376067 w 2502590"/>
              <a:gd name="connsiteY29" fmla="*/ 366150 h 2502590"/>
              <a:gd name="connsiteX30" fmla="*/ 531579 w 2502590"/>
              <a:gd name="connsiteY30" fmla="*/ 235660 h 2502590"/>
              <a:gd name="connsiteX31" fmla="*/ 726241 w 2502590"/>
              <a:gd name="connsiteY31" fmla="*/ 399009 h 2502590"/>
              <a:gd name="connsiteX32" fmla="*/ 1105671 w 2502590"/>
              <a:gd name="connsiteY32" fmla="*/ 260908 h 2502590"/>
              <a:gd name="connsiteX33" fmla="*/ 1149792 w 2502590"/>
              <a:gd name="connsiteY33" fmla="*/ 10649 h 2502590"/>
              <a:gd name="connsiteX34" fmla="*/ 1352798 w 2502590"/>
              <a:gd name="connsiteY34" fmla="*/ 10649 h 2502590"/>
              <a:gd name="connsiteX35" fmla="*/ 1396919 w 2502590"/>
              <a:gd name="connsiteY35" fmla="*/ 260908 h 2502590"/>
              <a:gd name="connsiteX36" fmla="*/ 1776349 w 2502590"/>
              <a:gd name="connsiteY36" fmla="*/ 399009 h 2502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502590" h="2502590">
                <a:moveTo>
                  <a:pt x="1776349" y="399009"/>
                </a:moveTo>
                <a:lnTo>
                  <a:pt x="1971011" y="235660"/>
                </a:lnTo>
                <a:lnTo>
                  <a:pt x="2126523" y="366150"/>
                </a:lnTo>
                <a:lnTo>
                  <a:pt x="1999458" y="586220"/>
                </a:lnTo>
                <a:cubicBezTo>
                  <a:pt x="2089809" y="687858"/>
                  <a:pt x="2158503" y="806840"/>
                  <a:pt x="2201349" y="935905"/>
                </a:cubicBezTo>
                <a:lnTo>
                  <a:pt x="2455467" y="935898"/>
                </a:lnTo>
                <a:lnTo>
                  <a:pt x="2490719" y="1135820"/>
                </a:lnTo>
                <a:lnTo>
                  <a:pt x="2251923" y="1222728"/>
                </a:lnTo>
                <a:cubicBezTo>
                  <a:pt x="2255804" y="1358663"/>
                  <a:pt x="2231947" y="1493964"/>
                  <a:pt x="2181807" y="1620375"/>
                </a:cubicBezTo>
                <a:lnTo>
                  <a:pt x="2376478" y="1783714"/>
                </a:lnTo>
                <a:lnTo>
                  <a:pt x="2274974" y="1959523"/>
                </a:lnTo>
                <a:lnTo>
                  <a:pt x="2036183" y="1872603"/>
                </a:lnTo>
                <a:cubicBezTo>
                  <a:pt x="1951778" y="1979230"/>
                  <a:pt x="1846533" y="2067542"/>
                  <a:pt x="1726869" y="2132148"/>
                </a:cubicBezTo>
                <a:lnTo>
                  <a:pt x="1771003" y="2382405"/>
                </a:lnTo>
                <a:lnTo>
                  <a:pt x="1580239" y="2451837"/>
                </a:lnTo>
                <a:lnTo>
                  <a:pt x="1453186" y="2231761"/>
                </a:lnTo>
                <a:cubicBezTo>
                  <a:pt x="1319990" y="2259188"/>
                  <a:pt x="1182601" y="2259188"/>
                  <a:pt x="1049405" y="2231761"/>
                </a:cubicBezTo>
                <a:lnTo>
                  <a:pt x="922351" y="2451837"/>
                </a:lnTo>
                <a:lnTo>
                  <a:pt x="731587" y="2382405"/>
                </a:lnTo>
                <a:lnTo>
                  <a:pt x="775721" y="2132148"/>
                </a:lnTo>
                <a:cubicBezTo>
                  <a:pt x="656057" y="2067541"/>
                  <a:pt x="550812" y="1979230"/>
                  <a:pt x="466407" y="1872603"/>
                </a:cubicBezTo>
                <a:lnTo>
                  <a:pt x="227616" y="1959523"/>
                </a:lnTo>
                <a:lnTo>
                  <a:pt x="126112" y="1783714"/>
                </a:lnTo>
                <a:lnTo>
                  <a:pt x="320783" y="1620374"/>
                </a:lnTo>
                <a:cubicBezTo>
                  <a:pt x="270643" y="1493964"/>
                  <a:pt x="246786" y="1358663"/>
                  <a:pt x="250667" y="1222727"/>
                </a:cubicBezTo>
                <a:lnTo>
                  <a:pt x="11871" y="1135820"/>
                </a:lnTo>
                <a:lnTo>
                  <a:pt x="47123" y="935898"/>
                </a:lnTo>
                <a:lnTo>
                  <a:pt x="301241" y="935904"/>
                </a:lnTo>
                <a:cubicBezTo>
                  <a:pt x="344087" y="806839"/>
                  <a:pt x="412781" y="687857"/>
                  <a:pt x="503131" y="586219"/>
                </a:cubicBezTo>
                <a:lnTo>
                  <a:pt x="376067" y="366150"/>
                </a:lnTo>
                <a:lnTo>
                  <a:pt x="531579" y="235660"/>
                </a:lnTo>
                <a:lnTo>
                  <a:pt x="726241" y="399009"/>
                </a:lnTo>
                <a:cubicBezTo>
                  <a:pt x="842024" y="327680"/>
                  <a:pt x="971127" y="280691"/>
                  <a:pt x="1105671" y="260908"/>
                </a:cubicBezTo>
                <a:lnTo>
                  <a:pt x="1149792" y="10649"/>
                </a:lnTo>
                <a:lnTo>
                  <a:pt x="1352798" y="10649"/>
                </a:lnTo>
                <a:lnTo>
                  <a:pt x="1396919" y="260908"/>
                </a:lnTo>
                <a:cubicBezTo>
                  <a:pt x="1531463" y="280691"/>
                  <a:pt x="1660566" y="327681"/>
                  <a:pt x="1776349" y="3990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1552" tIns="644640" rIns="561552" bIns="688407" numCol="1" spcCol="1270" anchor="ctr" anchorCtr="0">
            <a:noAutofit/>
          </a:bodyPr>
          <a:lstStyle/>
          <a:p>
            <a:pPr lvl="0" algn="ctr" defTabSz="2044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600" kern="1200">
              <a:cs typeface="+mn-ea"/>
              <a:sym typeface="+mn-lt"/>
            </a:endParaRPr>
          </a:p>
        </p:txBody>
      </p:sp>
      <p:sp>
        <p:nvSpPr>
          <p:cNvPr id="14" name="环形箭头 13">
            <a:extLst>
              <a:ext uri="{FF2B5EF4-FFF2-40B4-BE49-F238E27FC236}">
                <a16:creationId xmlns:a16="http://schemas.microsoft.com/office/drawing/2014/main" id="{1B4EB0D9-028B-8242-8EFF-8F43D30135E4}"/>
              </a:ext>
            </a:extLst>
          </p:cNvPr>
          <p:cNvSpPr/>
          <p:nvPr/>
        </p:nvSpPr>
        <p:spPr>
          <a:xfrm rot="2654418">
            <a:off x="9388398" y="3865414"/>
            <a:ext cx="2548051" cy="2631392"/>
          </a:xfrm>
          <a:prstGeom prst="circularArrow">
            <a:avLst>
              <a:gd name="adj1" fmla="val 4688"/>
              <a:gd name="adj2" fmla="val 299029"/>
              <a:gd name="adj3" fmla="val 2524070"/>
              <a:gd name="adj4" fmla="val 15844352"/>
              <a:gd name="adj5" fmla="val 5469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EB2B6B9-D368-BD4A-8038-216FB44865F5}"/>
              </a:ext>
            </a:extLst>
          </p:cNvPr>
          <p:cNvSpPr/>
          <p:nvPr/>
        </p:nvSpPr>
        <p:spPr>
          <a:xfrm rot="2654418">
            <a:off x="11758664" y="6088181"/>
            <a:ext cx="168438" cy="17394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82487F8-6C30-FE41-A7F2-DDF0002D5B6A}"/>
              </a:ext>
            </a:extLst>
          </p:cNvPr>
          <p:cNvSpPr/>
          <p:nvPr/>
        </p:nvSpPr>
        <p:spPr>
          <a:xfrm rot="2654418">
            <a:off x="1140321" y="1369673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B0C83AE-1381-A640-ABF8-7B46BB5174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6198" y="2323166"/>
            <a:ext cx="10579100" cy="3390900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D8B62223-E7C1-A74E-8045-2A3CF0BDBDB9}"/>
              </a:ext>
            </a:extLst>
          </p:cNvPr>
          <p:cNvSpPr/>
          <p:nvPr/>
        </p:nvSpPr>
        <p:spPr>
          <a:xfrm>
            <a:off x="1395918" y="1840245"/>
            <a:ext cx="17459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b="1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ps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-a :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7193020"/>
      </p:ext>
    </p:extLst>
  </p:cSld>
  <p:clrMapOvr>
    <a:masterClrMapping/>
  </p:clrMapOvr>
  <p:transition spd="slow">
    <p:push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138767" y="118577"/>
            <a:ext cx="4084586" cy="461434"/>
          </a:xfrm>
        </p:spPr>
        <p:txBody>
          <a:bodyPr/>
          <a:lstStyle/>
          <a:p>
            <a:r>
              <a:rPr lang="zh-CN" altLang="en-US" b="1" dirty="0">
                <a:cs typeface="+mn-ea"/>
                <a:sym typeface="+mn-lt"/>
              </a:rPr>
              <a:t>常用</a:t>
            </a:r>
            <a:r>
              <a:rPr lang="en-US" altLang="zh-CN" b="1" dirty="0">
                <a:cs typeface="+mn-ea"/>
                <a:sym typeface="+mn-lt"/>
              </a:rPr>
              <a:t>Docker</a:t>
            </a:r>
            <a:r>
              <a:rPr lang="zh-CN" altLang="en-US" b="1" dirty="0">
                <a:cs typeface="+mn-ea"/>
                <a:sym typeface="+mn-lt"/>
              </a:rPr>
              <a:t> 指令</a:t>
            </a:r>
            <a:endParaRPr lang="en-US" altLang="zh-CN" b="1" dirty="0">
              <a:cs typeface="+mn-ea"/>
              <a:sym typeface="+mn-lt"/>
            </a:endParaRPr>
          </a:p>
          <a:p>
            <a:endParaRPr lang="zh-CN" altLang="en-US" b="1" dirty="0">
              <a:cs typeface="+mn-ea"/>
              <a:sym typeface="+mn-lt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814917" y="1172633"/>
            <a:ext cx="1034118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>
            <a:off x="927013" y="194734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D2416D7-7FEE-3A41-98CD-21111EFA6DFA}"/>
              </a:ext>
            </a:extLst>
          </p:cNvPr>
          <p:cNvSpPr/>
          <p:nvPr/>
        </p:nvSpPr>
        <p:spPr>
          <a:xfrm>
            <a:off x="1226453" y="1340287"/>
            <a:ext cx="268695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常用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指令一览</a:t>
            </a: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E094B9AF-E95F-9543-84B5-7F56E87478F0}"/>
              </a:ext>
            </a:extLst>
          </p:cNvPr>
          <p:cNvSpPr/>
          <p:nvPr/>
        </p:nvSpPr>
        <p:spPr>
          <a:xfrm rot="2654418">
            <a:off x="970856" y="1434465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3A2DC16-3A47-094B-8C34-5985748DAA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454"/>
          <a:stretch/>
        </p:blipFill>
        <p:spPr>
          <a:xfrm>
            <a:off x="876282" y="2115189"/>
            <a:ext cx="5825601" cy="449944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049A8BF-1BC4-3C40-BA95-A00EC57167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958" r="31016"/>
          <a:stretch/>
        </p:blipFill>
        <p:spPr>
          <a:xfrm>
            <a:off x="6701883" y="2115189"/>
            <a:ext cx="5241073" cy="4194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73856"/>
      </p:ext>
    </p:extLst>
  </p:cSld>
  <p:clrMapOvr>
    <a:masterClrMapping/>
  </p:clrMapOvr>
  <p:transition spd="slow">
    <p:push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958014" y="123661"/>
            <a:ext cx="3613986" cy="461434"/>
          </a:xfrm>
        </p:spPr>
        <p:txBody>
          <a:bodyPr/>
          <a:lstStyle/>
          <a:p>
            <a:r>
              <a:rPr lang="zh-CN" altLang="en-US" b="1" dirty="0">
                <a:cs typeface="+mn-ea"/>
                <a:sym typeface="+mn-lt"/>
              </a:rPr>
              <a:t>导出</a:t>
            </a:r>
            <a:r>
              <a:rPr lang="en-US" altLang="zh-CN" b="1" dirty="0">
                <a:cs typeface="+mn-ea"/>
                <a:sym typeface="+mn-lt"/>
              </a:rPr>
              <a:t>Docker</a:t>
            </a:r>
            <a:r>
              <a:rPr lang="zh-CN" altLang="en-US" b="1" dirty="0">
                <a:cs typeface="+mn-ea"/>
                <a:sym typeface="+mn-lt"/>
              </a:rPr>
              <a:t> </a:t>
            </a:r>
            <a:r>
              <a:rPr lang="en-US" altLang="zh-CN" b="1" dirty="0">
                <a:cs typeface="+mn-ea"/>
                <a:sym typeface="+mn-lt"/>
              </a:rPr>
              <a:t>image</a:t>
            </a:r>
            <a:r>
              <a:rPr lang="zh-CN" altLang="en-US" b="1" dirty="0">
                <a:cs typeface="+mn-ea"/>
                <a:sym typeface="+mn-lt"/>
              </a:rPr>
              <a:t>文件</a:t>
            </a:r>
            <a:endParaRPr lang="en-US" altLang="zh-CN" b="1" dirty="0">
              <a:cs typeface="+mn-ea"/>
              <a:sym typeface="+mn-lt"/>
            </a:endParaRPr>
          </a:p>
          <a:p>
            <a:endParaRPr lang="zh-CN" altLang="en-US" b="1" dirty="0">
              <a:cs typeface="+mn-ea"/>
              <a:sym typeface="+mn-lt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814632" y="885554"/>
            <a:ext cx="1034118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043598AB-026B-1840-9FED-277EC6E9C2F2}"/>
              </a:ext>
            </a:extLst>
          </p:cNvPr>
          <p:cNvSpPr/>
          <p:nvPr/>
        </p:nvSpPr>
        <p:spPr>
          <a:xfrm>
            <a:off x="1246198" y="1300169"/>
            <a:ext cx="44101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打包属于自己的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image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文件</a:t>
            </a:r>
          </a:p>
        </p:txBody>
      </p:sp>
      <p:sp>
        <p:nvSpPr>
          <p:cNvPr id="13" name="任意多边形 8">
            <a:extLst>
              <a:ext uri="{FF2B5EF4-FFF2-40B4-BE49-F238E27FC236}">
                <a16:creationId xmlns:a16="http://schemas.microsoft.com/office/drawing/2014/main" id="{E5D0B233-C19E-2748-955D-926BF039F9E5}"/>
              </a:ext>
            </a:extLst>
          </p:cNvPr>
          <p:cNvSpPr/>
          <p:nvPr/>
        </p:nvSpPr>
        <p:spPr>
          <a:xfrm rot="2654418">
            <a:off x="9410252" y="4177544"/>
            <a:ext cx="1990664" cy="2055774"/>
          </a:xfrm>
          <a:custGeom>
            <a:avLst/>
            <a:gdLst>
              <a:gd name="connsiteX0" fmla="*/ 1776349 w 2502590"/>
              <a:gd name="connsiteY0" fmla="*/ 399009 h 2502590"/>
              <a:gd name="connsiteX1" fmla="*/ 1971011 w 2502590"/>
              <a:gd name="connsiteY1" fmla="*/ 235660 h 2502590"/>
              <a:gd name="connsiteX2" fmla="*/ 2126523 w 2502590"/>
              <a:gd name="connsiteY2" fmla="*/ 366150 h 2502590"/>
              <a:gd name="connsiteX3" fmla="*/ 1999458 w 2502590"/>
              <a:gd name="connsiteY3" fmla="*/ 586220 h 2502590"/>
              <a:gd name="connsiteX4" fmla="*/ 2201349 w 2502590"/>
              <a:gd name="connsiteY4" fmla="*/ 935905 h 2502590"/>
              <a:gd name="connsiteX5" fmla="*/ 2455467 w 2502590"/>
              <a:gd name="connsiteY5" fmla="*/ 935898 h 2502590"/>
              <a:gd name="connsiteX6" fmla="*/ 2490719 w 2502590"/>
              <a:gd name="connsiteY6" fmla="*/ 1135820 h 2502590"/>
              <a:gd name="connsiteX7" fmla="*/ 2251923 w 2502590"/>
              <a:gd name="connsiteY7" fmla="*/ 1222728 h 2502590"/>
              <a:gd name="connsiteX8" fmla="*/ 2181807 w 2502590"/>
              <a:gd name="connsiteY8" fmla="*/ 1620375 h 2502590"/>
              <a:gd name="connsiteX9" fmla="*/ 2376478 w 2502590"/>
              <a:gd name="connsiteY9" fmla="*/ 1783714 h 2502590"/>
              <a:gd name="connsiteX10" fmla="*/ 2274974 w 2502590"/>
              <a:gd name="connsiteY10" fmla="*/ 1959523 h 2502590"/>
              <a:gd name="connsiteX11" fmla="*/ 2036183 w 2502590"/>
              <a:gd name="connsiteY11" fmla="*/ 1872603 h 2502590"/>
              <a:gd name="connsiteX12" fmla="*/ 1726869 w 2502590"/>
              <a:gd name="connsiteY12" fmla="*/ 2132148 h 2502590"/>
              <a:gd name="connsiteX13" fmla="*/ 1771003 w 2502590"/>
              <a:gd name="connsiteY13" fmla="*/ 2382405 h 2502590"/>
              <a:gd name="connsiteX14" fmla="*/ 1580239 w 2502590"/>
              <a:gd name="connsiteY14" fmla="*/ 2451837 h 2502590"/>
              <a:gd name="connsiteX15" fmla="*/ 1453186 w 2502590"/>
              <a:gd name="connsiteY15" fmla="*/ 2231761 h 2502590"/>
              <a:gd name="connsiteX16" fmla="*/ 1049405 w 2502590"/>
              <a:gd name="connsiteY16" fmla="*/ 2231761 h 2502590"/>
              <a:gd name="connsiteX17" fmla="*/ 922351 w 2502590"/>
              <a:gd name="connsiteY17" fmla="*/ 2451837 h 2502590"/>
              <a:gd name="connsiteX18" fmla="*/ 731587 w 2502590"/>
              <a:gd name="connsiteY18" fmla="*/ 2382405 h 2502590"/>
              <a:gd name="connsiteX19" fmla="*/ 775721 w 2502590"/>
              <a:gd name="connsiteY19" fmla="*/ 2132148 h 2502590"/>
              <a:gd name="connsiteX20" fmla="*/ 466407 w 2502590"/>
              <a:gd name="connsiteY20" fmla="*/ 1872603 h 2502590"/>
              <a:gd name="connsiteX21" fmla="*/ 227616 w 2502590"/>
              <a:gd name="connsiteY21" fmla="*/ 1959523 h 2502590"/>
              <a:gd name="connsiteX22" fmla="*/ 126112 w 2502590"/>
              <a:gd name="connsiteY22" fmla="*/ 1783714 h 2502590"/>
              <a:gd name="connsiteX23" fmla="*/ 320783 w 2502590"/>
              <a:gd name="connsiteY23" fmla="*/ 1620374 h 2502590"/>
              <a:gd name="connsiteX24" fmla="*/ 250667 w 2502590"/>
              <a:gd name="connsiteY24" fmla="*/ 1222727 h 2502590"/>
              <a:gd name="connsiteX25" fmla="*/ 11871 w 2502590"/>
              <a:gd name="connsiteY25" fmla="*/ 1135820 h 2502590"/>
              <a:gd name="connsiteX26" fmla="*/ 47123 w 2502590"/>
              <a:gd name="connsiteY26" fmla="*/ 935898 h 2502590"/>
              <a:gd name="connsiteX27" fmla="*/ 301241 w 2502590"/>
              <a:gd name="connsiteY27" fmla="*/ 935904 h 2502590"/>
              <a:gd name="connsiteX28" fmla="*/ 503131 w 2502590"/>
              <a:gd name="connsiteY28" fmla="*/ 586219 h 2502590"/>
              <a:gd name="connsiteX29" fmla="*/ 376067 w 2502590"/>
              <a:gd name="connsiteY29" fmla="*/ 366150 h 2502590"/>
              <a:gd name="connsiteX30" fmla="*/ 531579 w 2502590"/>
              <a:gd name="connsiteY30" fmla="*/ 235660 h 2502590"/>
              <a:gd name="connsiteX31" fmla="*/ 726241 w 2502590"/>
              <a:gd name="connsiteY31" fmla="*/ 399009 h 2502590"/>
              <a:gd name="connsiteX32" fmla="*/ 1105671 w 2502590"/>
              <a:gd name="connsiteY32" fmla="*/ 260908 h 2502590"/>
              <a:gd name="connsiteX33" fmla="*/ 1149792 w 2502590"/>
              <a:gd name="connsiteY33" fmla="*/ 10649 h 2502590"/>
              <a:gd name="connsiteX34" fmla="*/ 1352798 w 2502590"/>
              <a:gd name="connsiteY34" fmla="*/ 10649 h 2502590"/>
              <a:gd name="connsiteX35" fmla="*/ 1396919 w 2502590"/>
              <a:gd name="connsiteY35" fmla="*/ 260908 h 2502590"/>
              <a:gd name="connsiteX36" fmla="*/ 1776349 w 2502590"/>
              <a:gd name="connsiteY36" fmla="*/ 399009 h 2502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502590" h="2502590">
                <a:moveTo>
                  <a:pt x="1776349" y="399009"/>
                </a:moveTo>
                <a:lnTo>
                  <a:pt x="1971011" y="235660"/>
                </a:lnTo>
                <a:lnTo>
                  <a:pt x="2126523" y="366150"/>
                </a:lnTo>
                <a:lnTo>
                  <a:pt x="1999458" y="586220"/>
                </a:lnTo>
                <a:cubicBezTo>
                  <a:pt x="2089809" y="687858"/>
                  <a:pt x="2158503" y="806840"/>
                  <a:pt x="2201349" y="935905"/>
                </a:cubicBezTo>
                <a:lnTo>
                  <a:pt x="2455467" y="935898"/>
                </a:lnTo>
                <a:lnTo>
                  <a:pt x="2490719" y="1135820"/>
                </a:lnTo>
                <a:lnTo>
                  <a:pt x="2251923" y="1222728"/>
                </a:lnTo>
                <a:cubicBezTo>
                  <a:pt x="2255804" y="1358663"/>
                  <a:pt x="2231947" y="1493964"/>
                  <a:pt x="2181807" y="1620375"/>
                </a:cubicBezTo>
                <a:lnTo>
                  <a:pt x="2376478" y="1783714"/>
                </a:lnTo>
                <a:lnTo>
                  <a:pt x="2274974" y="1959523"/>
                </a:lnTo>
                <a:lnTo>
                  <a:pt x="2036183" y="1872603"/>
                </a:lnTo>
                <a:cubicBezTo>
                  <a:pt x="1951778" y="1979230"/>
                  <a:pt x="1846533" y="2067542"/>
                  <a:pt x="1726869" y="2132148"/>
                </a:cubicBezTo>
                <a:lnTo>
                  <a:pt x="1771003" y="2382405"/>
                </a:lnTo>
                <a:lnTo>
                  <a:pt x="1580239" y="2451837"/>
                </a:lnTo>
                <a:lnTo>
                  <a:pt x="1453186" y="2231761"/>
                </a:lnTo>
                <a:cubicBezTo>
                  <a:pt x="1319990" y="2259188"/>
                  <a:pt x="1182601" y="2259188"/>
                  <a:pt x="1049405" y="2231761"/>
                </a:cubicBezTo>
                <a:lnTo>
                  <a:pt x="922351" y="2451837"/>
                </a:lnTo>
                <a:lnTo>
                  <a:pt x="731587" y="2382405"/>
                </a:lnTo>
                <a:lnTo>
                  <a:pt x="775721" y="2132148"/>
                </a:lnTo>
                <a:cubicBezTo>
                  <a:pt x="656057" y="2067541"/>
                  <a:pt x="550812" y="1979230"/>
                  <a:pt x="466407" y="1872603"/>
                </a:cubicBezTo>
                <a:lnTo>
                  <a:pt x="227616" y="1959523"/>
                </a:lnTo>
                <a:lnTo>
                  <a:pt x="126112" y="1783714"/>
                </a:lnTo>
                <a:lnTo>
                  <a:pt x="320783" y="1620374"/>
                </a:lnTo>
                <a:cubicBezTo>
                  <a:pt x="270643" y="1493964"/>
                  <a:pt x="246786" y="1358663"/>
                  <a:pt x="250667" y="1222727"/>
                </a:cubicBezTo>
                <a:lnTo>
                  <a:pt x="11871" y="1135820"/>
                </a:lnTo>
                <a:lnTo>
                  <a:pt x="47123" y="935898"/>
                </a:lnTo>
                <a:lnTo>
                  <a:pt x="301241" y="935904"/>
                </a:lnTo>
                <a:cubicBezTo>
                  <a:pt x="344087" y="806839"/>
                  <a:pt x="412781" y="687857"/>
                  <a:pt x="503131" y="586219"/>
                </a:cubicBezTo>
                <a:lnTo>
                  <a:pt x="376067" y="366150"/>
                </a:lnTo>
                <a:lnTo>
                  <a:pt x="531579" y="235660"/>
                </a:lnTo>
                <a:lnTo>
                  <a:pt x="726241" y="399009"/>
                </a:lnTo>
                <a:cubicBezTo>
                  <a:pt x="842024" y="327680"/>
                  <a:pt x="971127" y="280691"/>
                  <a:pt x="1105671" y="260908"/>
                </a:cubicBezTo>
                <a:lnTo>
                  <a:pt x="1149792" y="10649"/>
                </a:lnTo>
                <a:lnTo>
                  <a:pt x="1352798" y="10649"/>
                </a:lnTo>
                <a:lnTo>
                  <a:pt x="1396919" y="260908"/>
                </a:lnTo>
                <a:cubicBezTo>
                  <a:pt x="1531463" y="280691"/>
                  <a:pt x="1660566" y="327681"/>
                  <a:pt x="1776349" y="3990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1552" tIns="644640" rIns="561552" bIns="688407" numCol="1" spcCol="1270" anchor="ctr" anchorCtr="0">
            <a:noAutofit/>
          </a:bodyPr>
          <a:lstStyle/>
          <a:p>
            <a:pPr lvl="0" algn="ctr" defTabSz="2044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600" kern="1200">
              <a:cs typeface="+mn-ea"/>
              <a:sym typeface="+mn-lt"/>
            </a:endParaRPr>
          </a:p>
        </p:txBody>
      </p:sp>
      <p:sp>
        <p:nvSpPr>
          <p:cNvPr id="14" name="环形箭头 13">
            <a:extLst>
              <a:ext uri="{FF2B5EF4-FFF2-40B4-BE49-F238E27FC236}">
                <a16:creationId xmlns:a16="http://schemas.microsoft.com/office/drawing/2014/main" id="{1B4EB0D9-028B-8242-8EFF-8F43D30135E4}"/>
              </a:ext>
            </a:extLst>
          </p:cNvPr>
          <p:cNvSpPr/>
          <p:nvPr/>
        </p:nvSpPr>
        <p:spPr>
          <a:xfrm rot="2654418">
            <a:off x="9388398" y="3865414"/>
            <a:ext cx="2548051" cy="2631392"/>
          </a:xfrm>
          <a:prstGeom prst="circularArrow">
            <a:avLst>
              <a:gd name="adj1" fmla="val 4688"/>
              <a:gd name="adj2" fmla="val 299029"/>
              <a:gd name="adj3" fmla="val 2524070"/>
              <a:gd name="adj4" fmla="val 15844352"/>
              <a:gd name="adj5" fmla="val 5469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EB2B6B9-D368-BD4A-8038-216FB44865F5}"/>
              </a:ext>
            </a:extLst>
          </p:cNvPr>
          <p:cNvSpPr/>
          <p:nvPr/>
        </p:nvSpPr>
        <p:spPr>
          <a:xfrm rot="2654418">
            <a:off x="11758664" y="6088181"/>
            <a:ext cx="168438" cy="17394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82487F8-6C30-FE41-A7F2-DDF0002D5B6A}"/>
              </a:ext>
            </a:extLst>
          </p:cNvPr>
          <p:cNvSpPr/>
          <p:nvPr/>
        </p:nvSpPr>
        <p:spPr>
          <a:xfrm rot="2654418">
            <a:off x="1140321" y="1369673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8B62223-E7C1-A74E-8045-2A3CF0BDBDB9}"/>
              </a:ext>
            </a:extLst>
          </p:cNvPr>
          <p:cNvSpPr/>
          <p:nvPr/>
        </p:nvSpPr>
        <p:spPr>
          <a:xfrm>
            <a:off x="1395918" y="1840245"/>
            <a:ext cx="20329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commit :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9158AF1-A279-B84D-9956-181FD63A4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530" y="2437333"/>
            <a:ext cx="10616255" cy="154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695440"/>
      </p:ext>
    </p:extLst>
  </p:cSld>
  <p:clrMapOvr>
    <a:masterClrMapping/>
  </p:clrMapOvr>
  <p:transition spd="slow">
    <p:push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958014" y="123661"/>
            <a:ext cx="4617596" cy="461434"/>
          </a:xfrm>
        </p:spPr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Docker</a:t>
            </a:r>
            <a:r>
              <a:rPr lang="zh-CN" altLang="en-US" b="1" dirty="0">
                <a:cs typeface="+mn-ea"/>
                <a:sym typeface="+mn-lt"/>
              </a:rPr>
              <a:t> </a:t>
            </a:r>
            <a:r>
              <a:rPr lang="en-US" altLang="zh-CN" b="1" dirty="0">
                <a:cs typeface="+mn-ea"/>
                <a:sym typeface="+mn-lt"/>
              </a:rPr>
              <a:t>image</a:t>
            </a:r>
            <a:r>
              <a:rPr lang="zh-CN" altLang="en-US" b="1" dirty="0">
                <a:cs typeface="+mn-ea"/>
                <a:sym typeface="+mn-lt"/>
              </a:rPr>
              <a:t>文件的迁移使用</a:t>
            </a:r>
            <a:endParaRPr lang="en-US" altLang="zh-CN" b="1" dirty="0">
              <a:cs typeface="+mn-ea"/>
              <a:sym typeface="+mn-lt"/>
            </a:endParaRPr>
          </a:p>
          <a:p>
            <a:endParaRPr lang="zh-CN" altLang="en-US" b="1" dirty="0">
              <a:cs typeface="+mn-ea"/>
              <a:sym typeface="+mn-lt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814632" y="885554"/>
            <a:ext cx="1034118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043598AB-026B-1840-9FED-277EC6E9C2F2}"/>
              </a:ext>
            </a:extLst>
          </p:cNvPr>
          <p:cNvSpPr/>
          <p:nvPr/>
        </p:nvSpPr>
        <p:spPr>
          <a:xfrm>
            <a:off x="1395917" y="1309368"/>
            <a:ext cx="73388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打包属于自己的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image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文件（便于在其他客户端使用）</a:t>
            </a:r>
          </a:p>
        </p:txBody>
      </p:sp>
      <p:sp>
        <p:nvSpPr>
          <p:cNvPr id="13" name="任意多边形 8">
            <a:extLst>
              <a:ext uri="{FF2B5EF4-FFF2-40B4-BE49-F238E27FC236}">
                <a16:creationId xmlns:a16="http://schemas.microsoft.com/office/drawing/2014/main" id="{E5D0B233-C19E-2748-955D-926BF039F9E5}"/>
              </a:ext>
            </a:extLst>
          </p:cNvPr>
          <p:cNvSpPr/>
          <p:nvPr/>
        </p:nvSpPr>
        <p:spPr>
          <a:xfrm rot="2654418">
            <a:off x="9410252" y="4177544"/>
            <a:ext cx="1990664" cy="2055774"/>
          </a:xfrm>
          <a:custGeom>
            <a:avLst/>
            <a:gdLst>
              <a:gd name="connsiteX0" fmla="*/ 1776349 w 2502590"/>
              <a:gd name="connsiteY0" fmla="*/ 399009 h 2502590"/>
              <a:gd name="connsiteX1" fmla="*/ 1971011 w 2502590"/>
              <a:gd name="connsiteY1" fmla="*/ 235660 h 2502590"/>
              <a:gd name="connsiteX2" fmla="*/ 2126523 w 2502590"/>
              <a:gd name="connsiteY2" fmla="*/ 366150 h 2502590"/>
              <a:gd name="connsiteX3" fmla="*/ 1999458 w 2502590"/>
              <a:gd name="connsiteY3" fmla="*/ 586220 h 2502590"/>
              <a:gd name="connsiteX4" fmla="*/ 2201349 w 2502590"/>
              <a:gd name="connsiteY4" fmla="*/ 935905 h 2502590"/>
              <a:gd name="connsiteX5" fmla="*/ 2455467 w 2502590"/>
              <a:gd name="connsiteY5" fmla="*/ 935898 h 2502590"/>
              <a:gd name="connsiteX6" fmla="*/ 2490719 w 2502590"/>
              <a:gd name="connsiteY6" fmla="*/ 1135820 h 2502590"/>
              <a:gd name="connsiteX7" fmla="*/ 2251923 w 2502590"/>
              <a:gd name="connsiteY7" fmla="*/ 1222728 h 2502590"/>
              <a:gd name="connsiteX8" fmla="*/ 2181807 w 2502590"/>
              <a:gd name="connsiteY8" fmla="*/ 1620375 h 2502590"/>
              <a:gd name="connsiteX9" fmla="*/ 2376478 w 2502590"/>
              <a:gd name="connsiteY9" fmla="*/ 1783714 h 2502590"/>
              <a:gd name="connsiteX10" fmla="*/ 2274974 w 2502590"/>
              <a:gd name="connsiteY10" fmla="*/ 1959523 h 2502590"/>
              <a:gd name="connsiteX11" fmla="*/ 2036183 w 2502590"/>
              <a:gd name="connsiteY11" fmla="*/ 1872603 h 2502590"/>
              <a:gd name="connsiteX12" fmla="*/ 1726869 w 2502590"/>
              <a:gd name="connsiteY12" fmla="*/ 2132148 h 2502590"/>
              <a:gd name="connsiteX13" fmla="*/ 1771003 w 2502590"/>
              <a:gd name="connsiteY13" fmla="*/ 2382405 h 2502590"/>
              <a:gd name="connsiteX14" fmla="*/ 1580239 w 2502590"/>
              <a:gd name="connsiteY14" fmla="*/ 2451837 h 2502590"/>
              <a:gd name="connsiteX15" fmla="*/ 1453186 w 2502590"/>
              <a:gd name="connsiteY15" fmla="*/ 2231761 h 2502590"/>
              <a:gd name="connsiteX16" fmla="*/ 1049405 w 2502590"/>
              <a:gd name="connsiteY16" fmla="*/ 2231761 h 2502590"/>
              <a:gd name="connsiteX17" fmla="*/ 922351 w 2502590"/>
              <a:gd name="connsiteY17" fmla="*/ 2451837 h 2502590"/>
              <a:gd name="connsiteX18" fmla="*/ 731587 w 2502590"/>
              <a:gd name="connsiteY18" fmla="*/ 2382405 h 2502590"/>
              <a:gd name="connsiteX19" fmla="*/ 775721 w 2502590"/>
              <a:gd name="connsiteY19" fmla="*/ 2132148 h 2502590"/>
              <a:gd name="connsiteX20" fmla="*/ 466407 w 2502590"/>
              <a:gd name="connsiteY20" fmla="*/ 1872603 h 2502590"/>
              <a:gd name="connsiteX21" fmla="*/ 227616 w 2502590"/>
              <a:gd name="connsiteY21" fmla="*/ 1959523 h 2502590"/>
              <a:gd name="connsiteX22" fmla="*/ 126112 w 2502590"/>
              <a:gd name="connsiteY22" fmla="*/ 1783714 h 2502590"/>
              <a:gd name="connsiteX23" fmla="*/ 320783 w 2502590"/>
              <a:gd name="connsiteY23" fmla="*/ 1620374 h 2502590"/>
              <a:gd name="connsiteX24" fmla="*/ 250667 w 2502590"/>
              <a:gd name="connsiteY24" fmla="*/ 1222727 h 2502590"/>
              <a:gd name="connsiteX25" fmla="*/ 11871 w 2502590"/>
              <a:gd name="connsiteY25" fmla="*/ 1135820 h 2502590"/>
              <a:gd name="connsiteX26" fmla="*/ 47123 w 2502590"/>
              <a:gd name="connsiteY26" fmla="*/ 935898 h 2502590"/>
              <a:gd name="connsiteX27" fmla="*/ 301241 w 2502590"/>
              <a:gd name="connsiteY27" fmla="*/ 935904 h 2502590"/>
              <a:gd name="connsiteX28" fmla="*/ 503131 w 2502590"/>
              <a:gd name="connsiteY28" fmla="*/ 586219 h 2502590"/>
              <a:gd name="connsiteX29" fmla="*/ 376067 w 2502590"/>
              <a:gd name="connsiteY29" fmla="*/ 366150 h 2502590"/>
              <a:gd name="connsiteX30" fmla="*/ 531579 w 2502590"/>
              <a:gd name="connsiteY30" fmla="*/ 235660 h 2502590"/>
              <a:gd name="connsiteX31" fmla="*/ 726241 w 2502590"/>
              <a:gd name="connsiteY31" fmla="*/ 399009 h 2502590"/>
              <a:gd name="connsiteX32" fmla="*/ 1105671 w 2502590"/>
              <a:gd name="connsiteY32" fmla="*/ 260908 h 2502590"/>
              <a:gd name="connsiteX33" fmla="*/ 1149792 w 2502590"/>
              <a:gd name="connsiteY33" fmla="*/ 10649 h 2502590"/>
              <a:gd name="connsiteX34" fmla="*/ 1352798 w 2502590"/>
              <a:gd name="connsiteY34" fmla="*/ 10649 h 2502590"/>
              <a:gd name="connsiteX35" fmla="*/ 1396919 w 2502590"/>
              <a:gd name="connsiteY35" fmla="*/ 260908 h 2502590"/>
              <a:gd name="connsiteX36" fmla="*/ 1776349 w 2502590"/>
              <a:gd name="connsiteY36" fmla="*/ 399009 h 2502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502590" h="2502590">
                <a:moveTo>
                  <a:pt x="1776349" y="399009"/>
                </a:moveTo>
                <a:lnTo>
                  <a:pt x="1971011" y="235660"/>
                </a:lnTo>
                <a:lnTo>
                  <a:pt x="2126523" y="366150"/>
                </a:lnTo>
                <a:lnTo>
                  <a:pt x="1999458" y="586220"/>
                </a:lnTo>
                <a:cubicBezTo>
                  <a:pt x="2089809" y="687858"/>
                  <a:pt x="2158503" y="806840"/>
                  <a:pt x="2201349" y="935905"/>
                </a:cubicBezTo>
                <a:lnTo>
                  <a:pt x="2455467" y="935898"/>
                </a:lnTo>
                <a:lnTo>
                  <a:pt x="2490719" y="1135820"/>
                </a:lnTo>
                <a:lnTo>
                  <a:pt x="2251923" y="1222728"/>
                </a:lnTo>
                <a:cubicBezTo>
                  <a:pt x="2255804" y="1358663"/>
                  <a:pt x="2231947" y="1493964"/>
                  <a:pt x="2181807" y="1620375"/>
                </a:cubicBezTo>
                <a:lnTo>
                  <a:pt x="2376478" y="1783714"/>
                </a:lnTo>
                <a:lnTo>
                  <a:pt x="2274974" y="1959523"/>
                </a:lnTo>
                <a:lnTo>
                  <a:pt x="2036183" y="1872603"/>
                </a:lnTo>
                <a:cubicBezTo>
                  <a:pt x="1951778" y="1979230"/>
                  <a:pt x="1846533" y="2067542"/>
                  <a:pt x="1726869" y="2132148"/>
                </a:cubicBezTo>
                <a:lnTo>
                  <a:pt x="1771003" y="2382405"/>
                </a:lnTo>
                <a:lnTo>
                  <a:pt x="1580239" y="2451837"/>
                </a:lnTo>
                <a:lnTo>
                  <a:pt x="1453186" y="2231761"/>
                </a:lnTo>
                <a:cubicBezTo>
                  <a:pt x="1319990" y="2259188"/>
                  <a:pt x="1182601" y="2259188"/>
                  <a:pt x="1049405" y="2231761"/>
                </a:cubicBezTo>
                <a:lnTo>
                  <a:pt x="922351" y="2451837"/>
                </a:lnTo>
                <a:lnTo>
                  <a:pt x="731587" y="2382405"/>
                </a:lnTo>
                <a:lnTo>
                  <a:pt x="775721" y="2132148"/>
                </a:lnTo>
                <a:cubicBezTo>
                  <a:pt x="656057" y="2067541"/>
                  <a:pt x="550812" y="1979230"/>
                  <a:pt x="466407" y="1872603"/>
                </a:cubicBezTo>
                <a:lnTo>
                  <a:pt x="227616" y="1959523"/>
                </a:lnTo>
                <a:lnTo>
                  <a:pt x="126112" y="1783714"/>
                </a:lnTo>
                <a:lnTo>
                  <a:pt x="320783" y="1620374"/>
                </a:lnTo>
                <a:cubicBezTo>
                  <a:pt x="270643" y="1493964"/>
                  <a:pt x="246786" y="1358663"/>
                  <a:pt x="250667" y="1222727"/>
                </a:cubicBezTo>
                <a:lnTo>
                  <a:pt x="11871" y="1135820"/>
                </a:lnTo>
                <a:lnTo>
                  <a:pt x="47123" y="935898"/>
                </a:lnTo>
                <a:lnTo>
                  <a:pt x="301241" y="935904"/>
                </a:lnTo>
                <a:cubicBezTo>
                  <a:pt x="344087" y="806839"/>
                  <a:pt x="412781" y="687857"/>
                  <a:pt x="503131" y="586219"/>
                </a:cubicBezTo>
                <a:lnTo>
                  <a:pt x="376067" y="366150"/>
                </a:lnTo>
                <a:lnTo>
                  <a:pt x="531579" y="235660"/>
                </a:lnTo>
                <a:lnTo>
                  <a:pt x="726241" y="399009"/>
                </a:lnTo>
                <a:cubicBezTo>
                  <a:pt x="842024" y="327680"/>
                  <a:pt x="971127" y="280691"/>
                  <a:pt x="1105671" y="260908"/>
                </a:cubicBezTo>
                <a:lnTo>
                  <a:pt x="1149792" y="10649"/>
                </a:lnTo>
                <a:lnTo>
                  <a:pt x="1352798" y="10649"/>
                </a:lnTo>
                <a:lnTo>
                  <a:pt x="1396919" y="260908"/>
                </a:lnTo>
                <a:cubicBezTo>
                  <a:pt x="1531463" y="280691"/>
                  <a:pt x="1660566" y="327681"/>
                  <a:pt x="1776349" y="3990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1552" tIns="644640" rIns="561552" bIns="688407" numCol="1" spcCol="1270" anchor="ctr" anchorCtr="0">
            <a:noAutofit/>
          </a:bodyPr>
          <a:lstStyle/>
          <a:p>
            <a:pPr lvl="0" algn="ctr" defTabSz="2044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600" kern="1200">
              <a:cs typeface="+mn-ea"/>
              <a:sym typeface="+mn-lt"/>
            </a:endParaRPr>
          </a:p>
        </p:txBody>
      </p:sp>
      <p:sp>
        <p:nvSpPr>
          <p:cNvPr id="14" name="环形箭头 13">
            <a:extLst>
              <a:ext uri="{FF2B5EF4-FFF2-40B4-BE49-F238E27FC236}">
                <a16:creationId xmlns:a16="http://schemas.microsoft.com/office/drawing/2014/main" id="{1B4EB0D9-028B-8242-8EFF-8F43D30135E4}"/>
              </a:ext>
            </a:extLst>
          </p:cNvPr>
          <p:cNvSpPr/>
          <p:nvPr/>
        </p:nvSpPr>
        <p:spPr>
          <a:xfrm rot="2654418">
            <a:off x="9388398" y="3865414"/>
            <a:ext cx="2548051" cy="2631392"/>
          </a:xfrm>
          <a:prstGeom prst="circularArrow">
            <a:avLst>
              <a:gd name="adj1" fmla="val 4688"/>
              <a:gd name="adj2" fmla="val 299029"/>
              <a:gd name="adj3" fmla="val 2524070"/>
              <a:gd name="adj4" fmla="val 15844352"/>
              <a:gd name="adj5" fmla="val 5469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EB2B6B9-D368-BD4A-8038-216FB44865F5}"/>
              </a:ext>
            </a:extLst>
          </p:cNvPr>
          <p:cNvSpPr/>
          <p:nvPr/>
        </p:nvSpPr>
        <p:spPr>
          <a:xfrm rot="2654418">
            <a:off x="11758664" y="5733019"/>
            <a:ext cx="168438" cy="17394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82487F8-6C30-FE41-A7F2-DDF0002D5B6A}"/>
              </a:ext>
            </a:extLst>
          </p:cNvPr>
          <p:cNvSpPr/>
          <p:nvPr/>
        </p:nvSpPr>
        <p:spPr>
          <a:xfrm rot="2654418">
            <a:off x="1140321" y="1369673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8B62223-E7C1-A74E-8045-2A3CF0BDBDB9}"/>
              </a:ext>
            </a:extLst>
          </p:cNvPr>
          <p:cNvSpPr/>
          <p:nvPr/>
        </p:nvSpPr>
        <p:spPr>
          <a:xfrm>
            <a:off x="1395918" y="1840245"/>
            <a:ext cx="17107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save :</a:t>
            </a:r>
            <a:endParaRPr lang="zh-CN" altLang="en-US" dirty="0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48DD0166-C8B4-E34C-B619-B5BA92DAE63E}"/>
              </a:ext>
            </a:extLst>
          </p:cNvPr>
          <p:cNvSpPr/>
          <p:nvPr/>
        </p:nvSpPr>
        <p:spPr>
          <a:xfrm rot="2654418">
            <a:off x="11758664" y="5733019"/>
            <a:ext cx="168438" cy="17394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2BB75217-755D-7142-A720-F45935D794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594"/>
          <a:stretch/>
        </p:blipFill>
        <p:spPr>
          <a:xfrm>
            <a:off x="1395917" y="2349543"/>
            <a:ext cx="9548549" cy="800934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AE6FACB0-54F9-4342-B4B9-72C6AB4D71C6}"/>
              </a:ext>
            </a:extLst>
          </p:cNvPr>
          <p:cNvSpPr/>
          <p:nvPr/>
        </p:nvSpPr>
        <p:spPr>
          <a:xfrm>
            <a:off x="1395917" y="3615824"/>
            <a:ext cx="15392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导入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tar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文件</a:t>
            </a: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06C3CF65-6F74-BF4C-A2DE-54B193CEBE78}"/>
              </a:ext>
            </a:extLst>
          </p:cNvPr>
          <p:cNvSpPr/>
          <p:nvPr/>
        </p:nvSpPr>
        <p:spPr>
          <a:xfrm rot="2654418">
            <a:off x="1140321" y="3659667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33FE0106-1C61-8E4F-B57E-F74CA89FE459}"/>
              </a:ext>
            </a:extLst>
          </p:cNvPr>
          <p:cNvSpPr/>
          <p:nvPr/>
        </p:nvSpPr>
        <p:spPr>
          <a:xfrm>
            <a:off x="1395918" y="4130239"/>
            <a:ext cx="16882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load :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3A4C6BD-5BC1-6A4A-9065-2DCC25788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0541" y="4568245"/>
            <a:ext cx="96393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709414"/>
      </p:ext>
    </p:extLst>
  </p:cSld>
  <p:clrMapOvr>
    <a:masterClrMapping/>
  </p:clrMapOvr>
  <p:transition spd="slow">
    <p:push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72936" y="1174536"/>
            <a:ext cx="2246128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700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287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2809904" y="2980265"/>
            <a:ext cx="7103530" cy="897467"/>
          </a:xfrm>
        </p:spPr>
        <p:txBody>
          <a:bodyPr/>
          <a:lstStyle/>
          <a:p>
            <a:r>
              <a:rPr lang="zh-CN" altLang="en-US" sz="4400" dirty="0">
                <a:cs typeface="+mn-ea"/>
                <a:sym typeface="+mn-lt"/>
              </a:rPr>
              <a:t>使用</a:t>
            </a:r>
            <a:r>
              <a:rPr lang="en-US" altLang="zh-CN" sz="4400" dirty="0" err="1">
                <a:cs typeface="+mn-ea"/>
                <a:sym typeface="+mn-lt"/>
              </a:rPr>
              <a:t>Dockerfile</a:t>
            </a:r>
            <a:r>
              <a:rPr lang="zh-CN" altLang="en-US" sz="4400" dirty="0">
                <a:cs typeface="+mn-ea"/>
                <a:sym typeface="+mn-lt"/>
              </a:rPr>
              <a:t>定制</a:t>
            </a:r>
            <a:r>
              <a:rPr lang="en-US" altLang="zh-CN" sz="4400" dirty="0">
                <a:cs typeface="+mn-ea"/>
                <a:sym typeface="+mn-lt"/>
              </a:rPr>
              <a:t>image</a:t>
            </a:r>
            <a:endParaRPr kumimoji="1" lang="zh-CN" altLang="en-US" sz="440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11720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958013" y="123661"/>
            <a:ext cx="4338815" cy="461434"/>
          </a:xfrm>
        </p:spPr>
        <p:txBody>
          <a:bodyPr/>
          <a:lstStyle/>
          <a:p>
            <a:r>
              <a:rPr lang="zh-CN" altLang="en-US" b="1" dirty="0">
                <a:cs typeface="+mn-ea"/>
                <a:sym typeface="+mn-lt"/>
              </a:rPr>
              <a:t>使用</a:t>
            </a:r>
            <a:r>
              <a:rPr lang="en-US" altLang="zh-CN" b="1" dirty="0" err="1">
                <a:cs typeface="+mn-ea"/>
                <a:sym typeface="+mn-lt"/>
              </a:rPr>
              <a:t>Dockerfile</a:t>
            </a:r>
            <a:r>
              <a:rPr lang="zh-CN" altLang="en-US" b="1" dirty="0">
                <a:cs typeface="+mn-ea"/>
                <a:sym typeface="+mn-lt"/>
              </a:rPr>
              <a:t>定制</a:t>
            </a:r>
            <a:r>
              <a:rPr lang="en-US" altLang="zh-CN" b="1" dirty="0">
                <a:cs typeface="+mn-ea"/>
                <a:sym typeface="+mn-lt"/>
              </a:rPr>
              <a:t>image</a:t>
            </a:r>
          </a:p>
          <a:p>
            <a:endParaRPr lang="zh-CN" altLang="en-US" b="1" dirty="0">
              <a:cs typeface="+mn-ea"/>
              <a:sym typeface="+mn-lt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814632" y="885554"/>
            <a:ext cx="1034118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D8C04E11-CDE5-8B4A-AB4B-3C01B7BCF913}"/>
              </a:ext>
            </a:extLst>
          </p:cNvPr>
          <p:cNvSpPr txBox="1"/>
          <p:nvPr/>
        </p:nvSpPr>
        <p:spPr>
          <a:xfrm>
            <a:off x="1276868" y="1487848"/>
            <a:ext cx="9651327" cy="1892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 </a:t>
            </a:r>
            <a:r>
              <a:rPr lang="en" altLang="zh-CN" sz="1600" dirty="0" err="1"/>
              <a:t>Dockerfile</a:t>
            </a:r>
            <a:r>
              <a:rPr lang="en" altLang="zh-CN" sz="1600" dirty="0"/>
              <a:t> </a:t>
            </a:r>
            <a:r>
              <a:rPr lang="zh-CN" altLang="en-US" sz="1600" dirty="0"/>
              <a:t>是一个文本文件，其内包含了一条条的</a:t>
            </a:r>
            <a:r>
              <a:rPr lang="zh-CN" altLang="en-US" sz="1600" b="1" dirty="0"/>
              <a:t>指令</a:t>
            </a:r>
            <a:r>
              <a:rPr lang="zh-CN" altLang="en" sz="1600" dirty="0"/>
              <a:t>，</a:t>
            </a:r>
            <a:r>
              <a:rPr lang="zh-CN" altLang="en-US" sz="1600" dirty="0"/>
              <a:t>每一条指令构建一层，因此每一条指令的内容，就是描述该层应当如何构建。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r>
              <a:rPr lang="en-US" altLang="zh-CN" sz="1600" dirty="0" err="1"/>
              <a:t>Dockerfile</a:t>
            </a:r>
            <a:r>
              <a:rPr lang="zh-CN" altLang="en-US" sz="1600" dirty="0"/>
              <a:t>教程：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r>
              <a:rPr lang="en" altLang="zh-CN" sz="1600" dirty="0">
                <a:hlinkClick r:id="rId2"/>
              </a:rPr>
              <a:t>https://yeasy.gitbooks.io/docker_practice/image/build.html</a:t>
            </a:r>
            <a:endParaRPr lang="en" altLang="zh-CN" sz="1600" dirty="0"/>
          </a:p>
          <a:p>
            <a:pPr>
              <a:lnSpc>
                <a:spcPct val="150000"/>
              </a:lnSpc>
            </a:pPr>
            <a:r>
              <a:rPr lang="zh-CN" altLang="en-US" sz="1600" dirty="0"/>
              <a:t> </a:t>
            </a:r>
            <a:r>
              <a:rPr lang="zh-CN" altLang="en" sz="1600" dirty="0"/>
              <a:t>例如</a:t>
            </a:r>
            <a:r>
              <a:rPr lang="zh-CN" altLang="en-US" sz="1600" dirty="0"/>
              <a:t>：</a:t>
            </a:r>
            <a:endParaRPr lang="en" altLang="zh-CN" sz="16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43598AB-026B-1840-9FED-277EC6E9C2F2}"/>
              </a:ext>
            </a:extLst>
          </p:cNvPr>
          <p:cNvSpPr/>
          <p:nvPr/>
        </p:nvSpPr>
        <p:spPr>
          <a:xfrm>
            <a:off x="1393238" y="1020083"/>
            <a:ext cx="22124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en-US" altLang="zh-CN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Dockerfile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是什么</a:t>
            </a:r>
          </a:p>
        </p:txBody>
      </p:sp>
      <p:sp>
        <p:nvSpPr>
          <p:cNvPr id="13" name="任意多边形 8">
            <a:extLst>
              <a:ext uri="{FF2B5EF4-FFF2-40B4-BE49-F238E27FC236}">
                <a16:creationId xmlns:a16="http://schemas.microsoft.com/office/drawing/2014/main" id="{E5D0B233-C19E-2748-955D-926BF039F9E5}"/>
              </a:ext>
            </a:extLst>
          </p:cNvPr>
          <p:cNvSpPr/>
          <p:nvPr/>
        </p:nvSpPr>
        <p:spPr>
          <a:xfrm rot="2654418">
            <a:off x="8908123" y="3782423"/>
            <a:ext cx="2123868" cy="2088015"/>
          </a:xfrm>
          <a:custGeom>
            <a:avLst/>
            <a:gdLst>
              <a:gd name="connsiteX0" fmla="*/ 1776349 w 2502590"/>
              <a:gd name="connsiteY0" fmla="*/ 399009 h 2502590"/>
              <a:gd name="connsiteX1" fmla="*/ 1971011 w 2502590"/>
              <a:gd name="connsiteY1" fmla="*/ 235660 h 2502590"/>
              <a:gd name="connsiteX2" fmla="*/ 2126523 w 2502590"/>
              <a:gd name="connsiteY2" fmla="*/ 366150 h 2502590"/>
              <a:gd name="connsiteX3" fmla="*/ 1999458 w 2502590"/>
              <a:gd name="connsiteY3" fmla="*/ 586220 h 2502590"/>
              <a:gd name="connsiteX4" fmla="*/ 2201349 w 2502590"/>
              <a:gd name="connsiteY4" fmla="*/ 935905 h 2502590"/>
              <a:gd name="connsiteX5" fmla="*/ 2455467 w 2502590"/>
              <a:gd name="connsiteY5" fmla="*/ 935898 h 2502590"/>
              <a:gd name="connsiteX6" fmla="*/ 2490719 w 2502590"/>
              <a:gd name="connsiteY6" fmla="*/ 1135820 h 2502590"/>
              <a:gd name="connsiteX7" fmla="*/ 2251923 w 2502590"/>
              <a:gd name="connsiteY7" fmla="*/ 1222728 h 2502590"/>
              <a:gd name="connsiteX8" fmla="*/ 2181807 w 2502590"/>
              <a:gd name="connsiteY8" fmla="*/ 1620375 h 2502590"/>
              <a:gd name="connsiteX9" fmla="*/ 2376478 w 2502590"/>
              <a:gd name="connsiteY9" fmla="*/ 1783714 h 2502590"/>
              <a:gd name="connsiteX10" fmla="*/ 2274974 w 2502590"/>
              <a:gd name="connsiteY10" fmla="*/ 1959523 h 2502590"/>
              <a:gd name="connsiteX11" fmla="*/ 2036183 w 2502590"/>
              <a:gd name="connsiteY11" fmla="*/ 1872603 h 2502590"/>
              <a:gd name="connsiteX12" fmla="*/ 1726869 w 2502590"/>
              <a:gd name="connsiteY12" fmla="*/ 2132148 h 2502590"/>
              <a:gd name="connsiteX13" fmla="*/ 1771003 w 2502590"/>
              <a:gd name="connsiteY13" fmla="*/ 2382405 h 2502590"/>
              <a:gd name="connsiteX14" fmla="*/ 1580239 w 2502590"/>
              <a:gd name="connsiteY14" fmla="*/ 2451837 h 2502590"/>
              <a:gd name="connsiteX15" fmla="*/ 1453186 w 2502590"/>
              <a:gd name="connsiteY15" fmla="*/ 2231761 h 2502590"/>
              <a:gd name="connsiteX16" fmla="*/ 1049405 w 2502590"/>
              <a:gd name="connsiteY16" fmla="*/ 2231761 h 2502590"/>
              <a:gd name="connsiteX17" fmla="*/ 922351 w 2502590"/>
              <a:gd name="connsiteY17" fmla="*/ 2451837 h 2502590"/>
              <a:gd name="connsiteX18" fmla="*/ 731587 w 2502590"/>
              <a:gd name="connsiteY18" fmla="*/ 2382405 h 2502590"/>
              <a:gd name="connsiteX19" fmla="*/ 775721 w 2502590"/>
              <a:gd name="connsiteY19" fmla="*/ 2132148 h 2502590"/>
              <a:gd name="connsiteX20" fmla="*/ 466407 w 2502590"/>
              <a:gd name="connsiteY20" fmla="*/ 1872603 h 2502590"/>
              <a:gd name="connsiteX21" fmla="*/ 227616 w 2502590"/>
              <a:gd name="connsiteY21" fmla="*/ 1959523 h 2502590"/>
              <a:gd name="connsiteX22" fmla="*/ 126112 w 2502590"/>
              <a:gd name="connsiteY22" fmla="*/ 1783714 h 2502590"/>
              <a:gd name="connsiteX23" fmla="*/ 320783 w 2502590"/>
              <a:gd name="connsiteY23" fmla="*/ 1620374 h 2502590"/>
              <a:gd name="connsiteX24" fmla="*/ 250667 w 2502590"/>
              <a:gd name="connsiteY24" fmla="*/ 1222727 h 2502590"/>
              <a:gd name="connsiteX25" fmla="*/ 11871 w 2502590"/>
              <a:gd name="connsiteY25" fmla="*/ 1135820 h 2502590"/>
              <a:gd name="connsiteX26" fmla="*/ 47123 w 2502590"/>
              <a:gd name="connsiteY26" fmla="*/ 935898 h 2502590"/>
              <a:gd name="connsiteX27" fmla="*/ 301241 w 2502590"/>
              <a:gd name="connsiteY27" fmla="*/ 935904 h 2502590"/>
              <a:gd name="connsiteX28" fmla="*/ 503131 w 2502590"/>
              <a:gd name="connsiteY28" fmla="*/ 586219 h 2502590"/>
              <a:gd name="connsiteX29" fmla="*/ 376067 w 2502590"/>
              <a:gd name="connsiteY29" fmla="*/ 366150 h 2502590"/>
              <a:gd name="connsiteX30" fmla="*/ 531579 w 2502590"/>
              <a:gd name="connsiteY30" fmla="*/ 235660 h 2502590"/>
              <a:gd name="connsiteX31" fmla="*/ 726241 w 2502590"/>
              <a:gd name="connsiteY31" fmla="*/ 399009 h 2502590"/>
              <a:gd name="connsiteX32" fmla="*/ 1105671 w 2502590"/>
              <a:gd name="connsiteY32" fmla="*/ 260908 h 2502590"/>
              <a:gd name="connsiteX33" fmla="*/ 1149792 w 2502590"/>
              <a:gd name="connsiteY33" fmla="*/ 10649 h 2502590"/>
              <a:gd name="connsiteX34" fmla="*/ 1352798 w 2502590"/>
              <a:gd name="connsiteY34" fmla="*/ 10649 h 2502590"/>
              <a:gd name="connsiteX35" fmla="*/ 1396919 w 2502590"/>
              <a:gd name="connsiteY35" fmla="*/ 260908 h 2502590"/>
              <a:gd name="connsiteX36" fmla="*/ 1776349 w 2502590"/>
              <a:gd name="connsiteY36" fmla="*/ 399009 h 2502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502590" h="2502590">
                <a:moveTo>
                  <a:pt x="1776349" y="399009"/>
                </a:moveTo>
                <a:lnTo>
                  <a:pt x="1971011" y="235660"/>
                </a:lnTo>
                <a:lnTo>
                  <a:pt x="2126523" y="366150"/>
                </a:lnTo>
                <a:lnTo>
                  <a:pt x="1999458" y="586220"/>
                </a:lnTo>
                <a:cubicBezTo>
                  <a:pt x="2089809" y="687858"/>
                  <a:pt x="2158503" y="806840"/>
                  <a:pt x="2201349" y="935905"/>
                </a:cubicBezTo>
                <a:lnTo>
                  <a:pt x="2455467" y="935898"/>
                </a:lnTo>
                <a:lnTo>
                  <a:pt x="2490719" y="1135820"/>
                </a:lnTo>
                <a:lnTo>
                  <a:pt x="2251923" y="1222728"/>
                </a:lnTo>
                <a:cubicBezTo>
                  <a:pt x="2255804" y="1358663"/>
                  <a:pt x="2231947" y="1493964"/>
                  <a:pt x="2181807" y="1620375"/>
                </a:cubicBezTo>
                <a:lnTo>
                  <a:pt x="2376478" y="1783714"/>
                </a:lnTo>
                <a:lnTo>
                  <a:pt x="2274974" y="1959523"/>
                </a:lnTo>
                <a:lnTo>
                  <a:pt x="2036183" y="1872603"/>
                </a:lnTo>
                <a:cubicBezTo>
                  <a:pt x="1951778" y="1979230"/>
                  <a:pt x="1846533" y="2067542"/>
                  <a:pt x="1726869" y="2132148"/>
                </a:cubicBezTo>
                <a:lnTo>
                  <a:pt x="1771003" y="2382405"/>
                </a:lnTo>
                <a:lnTo>
                  <a:pt x="1580239" y="2451837"/>
                </a:lnTo>
                <a:lnTo>
                  <a:pt x="1453186" y="2231761"/>
                </a:lnTo>
                <a:cubicBezTo>
                  <a:pt x="1319990" y="2259188"/>
                  <a:pt x="1182601" y="2259188"/>
                  <a:pt x="1049405" y="2231761"/>
                </a:cubicBezTo>
                <a:lnTo>
                  <a:pt x="922351" y="2451837"/>
                </a:lnTo>
                <a:lnTo>
                  <a:pt x="731587" y="2382405"/>
                </a:lnTo>
                <a:lnTo>
                  <a:pt x="775721" y="2132148"/>
                </a:lnTo>
                <a:cubicBezTo>
                  <a:pt x="656057" y="2067541"/>
                  <a:pt x="550812" y="1979230"/>
                  <a:pt x="466407" y="1872603"/>
                </a:cubicBezTo>
                <a:lnTo>
                  <a:pt x="227616" y="1959523"/>
                </a:lnTo>
                <a:lnTo>
                  <a:pt x="126112" y="1783714"/>
                </a:lnTo>
                <a:lnTo>
                  <a:pt x="320783" y="1620374"/>
                </a:lnTo>
                <a:cubicBezTo>
                  <a:pt x="270643" y="1493964"/>
                  <a:pt x="246786" y="1358663"/>
                  <a:pt x="250667" y="1222727"/>
                </a:cubicBezTo>
                <a:lnTo>
                  <a:pt x="11871" y="1135820"/>
                </a:lnTo>
                <a:lnTo>
                  <a:pt x="47123" y="935898"/>
                </a:lnTo>
                <a:lnTo>
                  <a:pt x="301241" y="935904"/>
                </a:lnTo>
                <a:cubicBezTo>
                  <a:pt x="344087" y="806839"/>
                  <a:pt x="412781" y="687857"/>
                  <a:pt x="503131" y="586219"/>
                </a:cubicBezTo>
                <a:lnTo>
                  <a:pt x="376067" y="366150"/>
                </a:lnTo>
                <a:lnTo>
                  <a:pt x="531579" y="235660"/>
                </a:lnTo>
                <a:lnTo>
                  <a:pt x="726241" y="399009"/>
                </a:lnTo>
                <a:cubicBezTo>
                  <a:pt x="842024" y="327680"/>
                  <a:pt x="971127" y="280691"/>
                  <a:pt x="1105671" y="260908"/>
                </a:cubicBezTo>
                <a:lnTo>
                  <a:pt x="1149792" y="10649"/>
                </a:lnTo>
                <a:lnTo>
                  <a:pt x="1352798" y="10649"/>
                </a:lnTo>
                <a:lnTo>
                  <a:pt x="1396919" y="260908"/>
                </a:lnTo>
                <a:cubicBezTo>
                  <a:pt x="1531463" y="280691"/>
                  <a:pt x="1660566" y="327681"/>
                  <a:pt x="1776349" y="3990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1552" tIns="644640" rIns="561552" bIns="688407" numCol="1" spcCol="1270" anchor="ctr" anchorCtr="0">
            <a:noAutofit/>
          </a:bodyPr>
          <a:lstStyle/>
          <a:p>
            <a:pPr lvl="0" algn="ctr" defTabSz="2044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600" kern="1200">
              <a:cs typeface="+mn-ea"/>
              <a:sym typeface="+mn-lt"/>
            </a:endParaRPr>
          </a:p>
        </p:txBody>
      </p:sp>
      <p:sp>
        <p:nvSpPr>
          <p:cNvPr id="14" name="环形箭头 13">
            <a:extLst>
              <a:ext uri="{FF2B5EF4-FFF2-40B4-BE49-F238E27FC236}">
                <a16:creationId xmlns:a16="http://schemas.microsoft.com/office/drawing/2014/main" id="{1B4EB0D9-028B-8242-8EFF-8F43D30135E4}"/>
              </a:ext>
            </a:extLst>
          </p:cNvPr>
          <p:cNvSpPr/>
          <p:nvPr/>
        </p:nvSpPr>
        <p:spPr>
          <a:xfrm rot="2654418">
            <a:off x="8798754" y="3405015"/>
            <a:ext cx="2718552" cy="2672660"/>
          </a:xfrm>
          <a:prstGeom prst="circularArrow">
            <a:avLst>
              <a:gd name="adj1" fmla="val 4688"/>
              <a:gd name="adj2" fmla="val 299029"/>
              <a:gd name="adj3" fmla="val 2524070"/>
              <a:gd name="adj4" fmla="val 15844352"/>
              <a:gd name="adj5" fmla="val 5469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EB2B6B9-D368-BD4A-8038-216FB44865F5}"/>
              </a:ext>
            </a:extLst>
          </p:cNvPr>
          <p:cNvSpPr/>
          <p:nvPr/>
        </p:nvSpPr>
        <p:spPr>
          <a:xfrm rot="2654418">
            <a:off x="11542644" y="5906470"/>
            <a:ext cx="179709" cy="1766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82487F8-6C30-FE41-A7F2-DDF0002D5B6A}"/>
              </a:ext>
            </a:extLst>
          </p:cNvPr>
          <p:cNvSpPr/>
          <p:nvPr/>
        </p:nvSpPr>
        <p:spPr>
          <a:xfrm rot="2654418">
            <a:off x="1137641" y="1096940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17E9C0F-36C9-B84F-BCFC-6784E36EC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9470" y="3023714"/>
            <a:ext cx="6667996" cy="362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801009"/>
      </p:ext>
    </p:extLst>
  </p:cSld>
  <p:clrMapOvr>
    <a:masterClrMapping/>
  </p:clrMapOvr>
  <p:transition spd="slow">
    <p:push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THANK YOU FOR WATCHING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cs typeface="+mn-ea"/>
                <a:sym typeface="+mn-lt"/>
              </a:rPr>
              <a:t>讲解人：猫饼君</a:t>
            </a:r>
            <a:endParaRPr lang="en-US" altLang="zh-CN" dirty="0">
              <a:latin typeface="+mn-lt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65170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椭圆 1023"/>
          <p:cNvSpPr/>
          <p:nvPr/>
        </p:nvSpPr>
        <p:spPr>
          <a:xfrm>
            <a:off x="6743053" y="1656429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45" name="椭圆 644"/>
          <p:cNvSpPr/>
          <p:nvPr/>
        </p:nvSpPr>
        <p:spPr>
          <a:xfrm>
            <a:off x="6743053" y="2349602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646" name="椭圆 645"/>
          <p:cNvSpPr/>
          <p:nvPr/>
        </p:nvSpPr>
        <p:spPr>
          <a:xfrm>
            <a:off x="6743053" y="3042775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25" name="矩形 1024"/>
          <p:cNvSpPr/>
          <p:nvPr/>
        </p:nvSpPr>
        <p:spPr>
          <a:xfrm>
            <a:off x="7325437" y="2259680"/>
            <a:ext cx="24449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cs typeface="+mn-ea"/>
                <a:sym typeface="+mn-lt"/>
              </a:rPr>
              <a:t>Part 1</a:t>
            </a:r>
            <a:r>
              <a:rPr lang="zh-CN" altLang="en-US" dirty="0">
                <a:cs typeface="+mn-ea"/>
                <a:sym typeface="+mn-lt"/>
              </a:rPr>
              <a:t>  </a:t>
            </a:r>
            <a:r>
              <a:rPr lang="en-US" altLang="zh-CN" dirty="0">
                <a:cs typeface="+mn-ea"/>
                <a:sym typeface="+mn-lt"/>
              </a:rPr>
              <a:t>Docker</a:t>
            </a:r>
            <a:r>
              <a:rPr lang="zh-CN" altLang="en-US" dirty="0">
                <a:cs typeface="+mn-ea"/>
                <a:sym typeface="+mn-lt"/>
              </a:rPr>
              <a:t>的简介</a:t>
            </a:r>
          </a:p>
        </p:txBody>
      </p:sp>
      <p:sp>
        <p:nvSpPr>
          <p:cNvPr id="655" name="矩形 654"/>
          <p:cNvSpPr/>
          <p:nvPr/>
        </p:nvSpPr>
        <p:spPr>
          <a:xfrm>
            <a:off x="7325437" y="2953567"/>
            <a:ext cx="4062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cs typeface="+mn-ea"/>
                <a:sym typeface="+mn-lt"/>
              </a:rPr>
              <a:t>Part 2 </a:t>
            </a:r>
            <a:r>
              <a:rPr lang="zh-CN" altLang="en-US" dirty="0">
                <a:cs typeface="+mn-ea"/>
                <a:sym typeface="+mn-lt"/>
              </a:rPr>
              <a:t>  </a:t>
            </a:r>
            <a:r>
              <a:rPr lang="en-US" altLang="zh-CN" dirty="0">
                <a:cs typeface="+mn-ea"/>
                <a:sym typeface="+mn-lt"/>
              </a:rPr>
              <a:t>Docker</a:t>
            </a:r>
            <a:r>
              <a:rPr lang="zh-CN" altLang="en-US" dirty="0">
                <a:cs typeface="+mn-ea"/>
                <a:sym typeface="+mn-lt"/>
              </a:rPr>
              <a:t>在</a:t>
            </a:r>
            <a:r>
              <a:rPr lang="en-US" altLang="zh-CN" dirty="0">
                <a:cs typeface="+mn-ea"/>
                <a:sym typeface="+mn-lt"/>
              </a:rPr>
              <a:t>Linux</a:t>
            </a:r>
            <a:r>
              <a:rPr lang="zh-CN" altLang="en-US" dirty="0">
                <a:cs typeface="+mn-ea"/>
                <a:sym typeface="+mn-lt"/>
              </a:rPr>
              <a:t>下的迁移使用</a:t>
            </a:r>
          </a:p>
        </p:txBody>
      </p:sp>
      <p:sp>
        <p:nvSpPr>
          <p:cNvPr id="656" name="矩形 655"/>
          <p:cNvSpPr/>
          <p:nvPr/>
        </p:nvSpPr>
        <p:spPr>
          <a:xfrm>
            <a:off x="7325437" y="3647454"/>
            <a:ext cx="37192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cs typeface="+mn-ea"/>
                <a:sym typeface="+mn-lt"/>
              </a:rPr>
              <a:t>Part 3</a:t>
            </a:r>
            <a:r>
              <a:rPr lang="zh-CN" altLang="en-US" dirty="0">
                <a:cs typeface="+mn-ea"/>
                <a:sym typeface="+mn-lt"/>
              </a:rPr>
              <a:t>   如何在</a:t>
            </a:r>
            <a:r>
              <a:rPr lang="en-US" altLang="zh-CN" dirty="0">
                <a:cs typeface="+mn-ea"/>
                <a:sym typeface="+mn-lt"/>
              </a:rPr>
              <a:t>Mac</a:t>
            </a:r>
            <a:r>
              <a:rPr lang="zh-CN" altLang="en-US" dirty="0">
                <a:cs typeface="+mn-ea"/>
                <a:sym typeface="+mn-lt"/>
              </a:rPr>
              <a:t>下搭建</a:t>
            </a:r>
            <a:r>
              <a:rPr lang="en-US" altLang="zh-CN" dirty="0">
                <a:cs typeface="+mn-ea"/>
                <a:sym typeface="+mn-lt"/>
              </a:rPr>
              <a:t>Docker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57" name="矩形 656"/>
          <p:cNvSpPr/>
          <p:nvPr/>
        </p:nvSpPr>
        <p:spPr>
          <a:xfrm>
            <a:off x="7325437" y="4341341"/>
            <a:ext cx="44518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cs typeface="+mn-ea"/>
                <a:sym typeface="+mn-lt"/>
              </a:rPr>
              <a:t>Part 4</a:t>
            </a:r>
            <a:r>
              <a:rPr lang="zh-CN" altLang="en-US" dirty="0">
                <a:cs typeface="+mn-ea"/>
                <a:sym typeface="+mn-lt"/>
              </a:rPr>
              <a:t>   拓展：使用</a:t>
            </a:r>
            <a:r>
              <a:rPr lang="en-US" altLang="zh-CN" dirty="0" err="1">
                <a:cs typeface="+mn-ea"/>
                <a:sym typeface="+mn-lt"/>
              </a:rPr>
              <a:t>Dockerfile</a:t>
            </a:r>
            <a:r>
              <a:rPr lang="zh-CN" altLang="en-US" dirty="0">
                <a:cs typeface="+mn-ea"/>
                <a:sym typeface="+mn-lt"/>
              </a:rPr>
              <a:t>定制</a:t>
            </a:r>
            <a:r>
              <a:rPr lang="en-US" altLang="zh-CN" dirty="0">
                <a:cs typeface="+mn-ea"/>
                <a:sym typeface="+mn-lt"/>
              </a:rPr>
              <a:t>image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29" name="文本占位符 102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 algn="ctr" defTabSz="914377">
              <a:lnSpc>
                <a:spcPct val="100000"/>
              </a:lnSpc>
              <a:spcBef>
                <a:spcPts val="0"/>
              </a:spcBef>
            </a:pPr>
            <a:r>
              <a:rPr lang="zh-CN" altLang="en-US" sz="4800" b="1" dirty="0">
                <a:ln w="3175">
                  <a:solidFill>
                    <a:srgbClr val="000000">
                      <a:lumMod val="50000"/>
                      <a:lumOff val="50000"/>
                    </a:srgbClr>
                  </a:solidFill>
                </a:ln>
                <a:solidFill>
                  <a:srgbClr val="FFFFFF"/>
                </a:solidFill>
                <a:cs typeface="+mn-ea"/>
                <a:sym typeface="+mn-lt"/>
              </a:rPr>
              <a:t>目录</a:t>
            </a:r>
            <a:endParaRPr lang="en-US" altLang="zh-CN" sz="4800" b="1" dirty="0">
              <a:ln w="3175">
                <a:solidFill>
                  <a:srgbClr val="000000">
                    <a:lumMod val="50000"/>
                    <a:lumOff val="50000"/>
                  </a:srgbClr>
                </a:solidFill>
              </a:ln>
              <a:solidFill>
                <a:srgbClr val="FFFFFF"/>
              </a:solidFill>
              <a:cs typeface="+mn-ea"/>
              <a:sym typeface="+mn-lt"/>
            </a:endParaRPr>
          </a:p>
          <a:p>
            <a:pPr lvl="0" algn="ctr" defTabSz="914377">
              <a:lnSpc>
                <a:spcPct val="100000"/>
              </a:lnSpc>
              <a:spcBef>
                <a:spcPts val="0"/>
              </a:spcBef>
            </a:pPr>
            <a:r>
              <a:rPr lang="en-US" altLang="zh-CN" sz="2400" b="1" dirty="0">
                <a:ln>
                  <a:solidFill>
                    <a:srgbClr val="000000">
                      <a:lumMod val="50000"/>
                      <a:lumOff val="50000"/>
                    </a:srgbClr>
                  </a:solidFill>
                </a:ln>
                <a:solidFill>
                  <a:srgbClr val="FFFFFF"/>
                </a:solidFill>
                <a:cs typeface="+mn-ea"/>
                <a:sym typeface="+mn-lt"/>
              </a:rPr>
              <a:t>Content</a:t>
            </a:r>
            <a:endParaRPr lang="zh-CN" altLang="en-US" sz="2400" b="1" dirty="0">
              <a:ln>
                <a:solidFill>
                  <a:srgbClr val="000000">
                    <a:lumMod val="50000"/>
                    <a:lumOff val="50000"/>
                  </a:srgbClr>
                </a:solidFill>
              </a:ln>
              <a:solidFill>
                <a:srgbClr val="FFFFFF"/>
              </a:solidFill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F4EB048-6CF7-964D-85F2-F0219B301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6980" y="4874322"/>
            <a:ext cx="723900" cy="116840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BAD63488-9211-A943-9E14-24CE312B7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6980" y="1049466"/>
            <a:ext cx="723900" cy="11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776302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72936" y="1174536"/>
            <a:ext cx="2223686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700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lang="zh-CN" altLang="en-US" sz="287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文本占位符 1">
            <a:extLst>
              <a:ext uri="{FF2B5EF4-FFF2-40B4-BE49-F238E27FC236}">
                <a16:creationId xmlns:a16="http://schemas.microsoft.com/office/drawing/2014/main" id="{71021465-8026-CF45-9AC1-09D1B29570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373086" y="2980265"/>
            <a:ext cx="7837714" cy="897467"/>
          </a:xfrm>
        </p:spPr>
        <p:txBody>
          <a:bodyPr/>
          <a:lstStyle/>
          <a:p>
            <a:r>
              <a:rPr lang="en-US" altLang="zh-CN" sz="4800" dirty="0">
                <a:cs typeface="+mn-ea"/>
                <a:sym typeface="+mn-lt"/>
              </a:rPr>
              <a:t>Docker</a:t>
            </a:r>
            <a:r>
              <a:rPr lang="zh-CN" altLang="en-US" sz="4800" dirty="0">
                <a:cs typeface="+mn-ea"/>
                <a:sym typeface="+mn-lt"/>
              </a:rPr>
              <a:t>的简介</a:t>
            </a:r>
            <a:endParaRPr kumimoji="1" lang="zh-CN" altLang="en-US" sz="480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04691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040795" y="73647"/>
            <a:ext cx="4053719" cy="461434"/>
          </a:xfrm>
        </p:spPr>
        <p:txBody>
          <a:bodyPr/>
          <a:lstStyle/>
          <a:p>
            <a:r>
              <a:rPr lang="zh-CN" altLang="en-US" sz="2200" b="1" dirty="0">
                <a:cs typeface="+mn-ea"/>
                <a:sym typeface="+mn-lt"/>
              </a:rPr>
              <a:t>深度学习为什么要使用</a:t>
            </a:r>
            <a:r>
              <a:rPr lang="en-US" altLang="zh-CN" sz="2200" b="1" dirty="0">
                <a:cs typeface="+mn-ea"/>
                <a:sym typeface="+mn-lt"/>
              </a:rPr>
              <a:t>Docker</a:t>
            </a:r>
            <a:endParaRPr lang="zh-CN" altLang="en-US" sz="2200" b="1" dirty="0">
              <a:cs typeface="+mn-ea"/>
              <a:sym typeface="+mn-lt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611714" y="258014"/>
            <a:ext cx="5238320" cy="5054215"/>
            <a:chOff x="611714" y="258014"/>
            <a:chExt cx="5238320" cy="4919119"/>
          </a:xfrm>
        </p:grpSpPr>
        <p:grpSp>
          <p:nvGrpSpPr>
            <p:cNvPr id="15" name="组合 14"/>
            <p:cNvGrpSpPr/>
            <p:nvPr/>
          </p:nvGrpSpPr>
          <p:grpSpPr>
            <a:xfrm>
              <a:off x="611714" y="258014"/>
              <a:ext cx="5238320" cy="4919119"/>
              <a:chOff x="1291167" y="1160058"/>
              <a:chExt cx="5238320" cy="4919119"/>
            </a:xfrm>
          </p:grpSpPr>
          <p:sp>
            <p:nvSpPr>
              <p:cNvPr id="7" name="等腰三角形 6"/>
              <p:cNvSpPr/>
              <p:nvPr/>
            </p:nvSpPr>
            <p:spPr>
              <a:xfrm>
                <a:off x="1291167" y="3811036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1429177" y="2045044"/>
                <a:ext cx="5100310" cy="4034133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5" name="梯形 4"/>
              <p:cNvSpPr/>
              <p:nvPr/>
            </p:nvSpPr>
            <p:spPr>
              <a:xfrm rot="18877615">
                <a:off x="569134" y="2256802"/>
                <a:ext cx="2990172" cy="796684"/>
              </a:xfrm>
              <a:prstGeom prst="trapezoid">
                <a:avLst>
                  <a:gd name="adj" fmla="val 10019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6" name="等腰三角形 5"/>
              <p:cNvSpPr/>
              <p:nvPr/>
            </p:nvSpPr>
            <p:spPr>
              <a:xfrm>
                <a:off x="3222023" y="1862138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1345448" y="1396834"/>
              <a:ext cx="3834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2241976" y="1458468"/>
              <a:ext cx="15696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b="1" dirty="0">
                  <a:solidFill>
                    <a:schemeClr val="bg1"/>
                  </a:solidFill>
                  <a:cs typeface="+mn-ea"/>
                  <a:sym typeface="+mn-lt"/>
                </a:rPr>
                <a:t>环境配置麻烦</a:t>
              </a:r>
            </a:p>
          </p:txBody>
        </p:sp>
        <p:sp>
          <p:nvSpPr>
            <p:cNvPr id="43" name="矩形 42"/>
            <p:cNvSpPr/>
            <p:nvPr/>
          </p:nvSpPr>
          <p:spPr>
            <a:xfrm>
              <a:off x="2231830" y="1818796"/>
              <a:ext cx="3429412" cy="22144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软件开发最麻烦的事，就是环境配置。</a:t>
              </a:r>
              <a:endParaRPr lang="en-US" altLang="zh-CN" sz="1200" dirty="0">
                <a:solidFill>
                  <a:schemeClr val="bg1"/>
                </a:solidFill>
                <a:cs typeface="+mn-ea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用户必须保证，一是操作系统设置，二是各种库和组件的安装。</a:t>
              </a:r>
              <a:endParaRPr lang="en-US" altLang="zh-CN" sz="1200" dirty="0">
                <a:solidFill>
                  <a:schemeClr val="bg1"/>
                </a:solidFill>
                <a:cs typeface="+mn-ea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举例来说，安装一个 </a:t>
              </a:r>
              <a:r>
                <a:rPr lang="en" altLang="zh-CN" sz="1200" dirty="0">
                  <a:solidFill>
                    <a:schemeClr val="bg1"/>
                  </a:solidFill>
                  <a:cs typeface="+mn-ea"/>
                </a:rPr>
                <a:t>Python 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应用，计算机必须有 </a:t>
              </a:r>
              <a:r>
                <a:rPr lang="en" altLang="zh-CN" sz="1200" dirty="0">
                  <a:solidFill>
                    <a:schemeClr val="bg1"/>
                  </a:solidFill>
                  <a:cs typeface="+mn-ea"/>
                </a:rPr>
                <a:t>Python 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引擎，还必须有各种依赖，可能还要配置环境变量。如果某些老旧的模块与当前环境不兼容，那就麻烦了。但往往一换机器，就需要重新配置一次环境。</a:t>
              </a: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6225114" y="258014"/>
            <a:ext cx="5252710" cy="5069435"/>
            <a:chOff x="611714" y="258014"/>
            <a:chExt cx="5252710" cy="5069435"/>
          </a:xfrm>
        </p:grpSpPr>
        <p:grpSp>
          <p:nvGrpSpPr>
            <p:cNvPr id="48" name="组合 47"/>
            <p:cNvGrpSpPr/>
            <p:nvPr/>
          </p:nvGrpSpPr>
          <p:grpSpPr>
            <a:xfrm>
              <a:off x="611714" y="258014"/>
              <a:ext cx="5252710" cy="5054214"/>
              <a:chOff x="1291167" y="1160058"/>
              <a:chExt cx="5252710" cy="5054214"/>
            </a:xfrm>
          </p:grpSpPr>
          <p:sp>
            <p:nvSpPr>
              <p:cNvPr id="52" name="等腰三角形 51"/>
              <p:cNvSpPr/>
              <p:nvPr/>
            </p:nvSpPr>
            <p:spPr>
              <a:xfrm>
                <a:off x="1291167" y="3811036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1443567" y="2045043"/>
                <a:ext cx="5100310" cy="4169229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54" name="梯形 53"/>
              <p:cNvSpPr/>
              <p:nvPr/>
            </p:nvSpPr>
            <p:spPr>
              <a:xfrm rot="18877615">
                <a:off x="569134" y="2256802"/>
                <a:ext cx="2990172" cy="796684"/>
              </a:xfrm>
              <a:prstGeom prst="trapezoid">
                <a:avLst>
                  <a:gd name="adj" fmla="val 10019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55" name="等腰三角形 54"/>
              <p:cNvSpPr/>
              <p:nvPr/>
            </p:nvSpPr>
            <p:spPr>
              <a:xfrm>
                <a:off x="3222023" y="1862138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49" name="文本框 48"/>
            <p:cNvSpPr txBox="1"/>
            <p:nvPr/>
          </p:nvSpPr>
          <p:spPr>
            <a:xfrm>
              <a:off x="1345448" y="1396834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249746" y="1520846"/>
              <a:ext cx="133882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zh-CN" altLang="en-US" b="1" dirty="0">
                  <a:solidFill>
                    <a:schemeClr val="bg1"/>
                  </a:solidFill>
                  <a:cs typeface="+mn-ea"/>
                  <a:sym typeface="+mn-lt"/>
                </a:rPr>
                <a:t>虚拟机冗余</a:t>
              </a:r>
            </a:p>
          </p:txBody>
        </p:sp>
        <p:sp>
          <p:nvSpPr>
            <p:cNvPr id="51" name="矩形 50"/>
            <p:cNvSpPr/>
            <p:nvPr/>
          </p:nvSpPr>
          <p:spPr>
            <a:xfrm>
              <a:off x="2257969" y="1818796"/>
              <a:ext cx="3504201" cy="35086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虚拟机是环境安装的一种解决方案，让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Windows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和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Linux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系统可以共存。</a:t>
              </a:r>
              <a:endParaRPr lang="en-US" altLang="zh-CN" sz="1200" dirty="0">
                <a:solidFill>
                  <a:schemeClr val="bg1"/>
                </a:solidFill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但这个方案有几个缺点：</a:t>
              </a:r>
              <a:endParaRPr lang="en-US" altLang="zh-CN" sz="1200" dirty="0">
                <a:solidFill>
                  <a:schemeClr val="bg1"/>
                </a:solidFill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（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</a:rPr>
                <a:t>1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）资源占用多；虚拟机运行时会独占一部分内存和硬盘空间，至少需要几百 </a:t>
              </a:r>
              <a:r>
                <a:rPr lang="en" altLang="zh-CN" sz="1200" dirty="0">
                  <a:solidFill>
                    <a:schemeClr val="bg1"/>
                  </a:solidFill>
                  <a:cs typeface="+mn-ea"/>
                </a:rPr>
                <a:t>MB 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的内存才能运行。</a:t>
              </a:r>
              <a:endParaRPr lang="en-US" altLang="zh-CN" sz="1200" dirty="0">
                <a:solidFill>
                  <a:schemeClr val="bg1"/>
                </a:solidFill>
                <a:cs typeface="+mn-ea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（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</a:rPr>
                <a:t>2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）冗余步骤多；虚拟机是完整的操作系统，一些系统级别的操作步骤，往往无法跳过。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（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</a:rPr>
                <a:t>3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）启动慢；启动操作系统需要多久，启动虚拟机就需要多久。可能要等几分钟，应用程序才能真正运行。</a:t>
              </a:r>
            </a:p>
            <a:p>
              <a:br>
                <a:rPr lang="zh-CN" altLang="en-US" sz="1200" dirty="0">
                  <a:solidFill>
                    <a:schemeClr val="bg1"/>
                  </a:solidFill>
                  <a:cs typeface="+mn-ea"/>
                </a:rPr>
              </a:br>
              <a:endParaRPr lang="zh-CN" altLang="en-US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8327270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040795" y="73647"/>
            <a:ext cx="4053719" cy="461434"/>
          </a:xfrm>
        </p:spPr>
        <p:txBody>
          <a:bodyPr/>
          <a:lstStyle/>
          <a:p>
            <a:r>
              <a:rPr lang="en-US" altLang="zh-CN" sz="2200" b="1" dirty="0">
                <a:cs typeface="+mn-ea"/>
                <a:sym typeface="+mn-lt"/>
              </a:rPr>
              <a:t>Docker</a:t>
            </a:r>
            <a:r>
              <a:rPr lang="zh-CN" altLang="en-US" sz="2200" b="1" dirty="0">
                <a:cs typeface="+mn-ea"/>
                <a:sym typeface="+mn-lt"/>
              </a:rPr>
              <a:t>是什么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611714" y="258014"/>
            <a:ext cx="5238320" cy="5054215"/>
            <a:chOff x="611714" y="258014"/>
            <a:chExt cx="5238320" cy="4919119"/>
          </a:xfrm>
        </p:grpSpPr>
        <p:grpSp>
          <p:nvGrpSpPr>
            <p:cNvPr id="15" name="组合 14"/>
            <p:cNvGrpSpPr/>
            <p:nvPr/>
          </p:nvGrpSpPr>
          <p:grpSpPr>
            <a:xfrm>
              <a:off x="611714" y="258014"/>
              <a:ext cx="5238320" cy="4919119"/>
              <a:chOff x="1291167" y="1160058"/>
              <a:chExt cx="5238320" cy="4919119"/>
            </a:xfrm>
          </p:grpSpPr>
          <p:sp>
            <p:nvSpPr>
              <p:cNvPr id="7" name="等腰三角形 6"/>
              <p:cNvSpPr/>
              <p:nvPr/>
            </p:nvSpPr>
            <p:spPr>
              <a:xfrm>
                <a:off x="1291167" y="3811036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1429177" y="2045044"/>
                <a:ext cx="5100310" cy="4034133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5" name="梯形 4"/>
              <p:cNvSpPr/>
              <p:nvPr/>
            </p:nvSpPr>
            <p:spPr>
              <a:xfrm rot="18877615">
                <a:off x="569134" y="2256802"/>
                <a:ext cx="2990172" cy="796684"/>
              </a:xfrm>
              <a:prstGeom prst="trapezoid">
                <a:avLst>
                  <a:gd name="adj" fmla="val 10019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6" name="等腰三角形 5"/>
              <p:cNvSpPr/>
              <p:nvPr/>
            </p:nvSpPr>
            <p:spPr>
              <a:xfrm>
                <a:off x="3222023" y="1862138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1345448" y="1396834"/>
              <a:ext cx="3834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2422316" y="1458468"/>
              <a:ext cx="1208984" cy="3594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9585"/>
              <a:r>
                <a:rPr lang="en-US" altLang="zh-CN" b="1" dirty="0">
                  <a:solidFill>
                    <a:schemeClr val="bg1"/>
                  </a:solidFill>
                  <a:cs typeface="+mn-ea"/>
                  <a:sym typeface="+mn-lt"/>
                </a:rPr>
                <a:t>Linux</a:t>
              </a:r>
              <a:r>
                <a:rPr lang="zh-CN" altLang="en-US" b="1" dirty="0">
                  <a:solidFill>
                    <a:schemeClr val="bg1"/>
                  </a:solidFill>
                  <a:cs typeface="+mn-ea"/>
                  <a:sym typeface="+mn-lt"/>
                </a:rPr>
                <a:t>容器</a:t>
              </a:r>
            </a:p>
          </p:txBody>
        </p:sp>
        <p:sp>
          <p:nvSpPr>
            <p:cNvPr id="43" name="矩形 42"/>
            <p:cNvSpPr/>
            <p:nvPr/>
          </p:nvSpPr>
          <p:spPr>
            <a:xfrm>
              <a:off x="1967022" y="1818796"/>
              <a:ext cx="3694219" cy="33043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" altLang="zh-CN" sz="1200" dirty="0">
                  <a:solidFill>
                    <a:schemeClr val="bg1"/>
                  </a:solidFill>
                  <a:cs typeface="+mn-ea"/>
                </a:rPr>
                <a:t>Linux 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容器不是模拟一个完整的操作系统，而是对进程进行隔离。准确来说，对于容器里面的进程，它接触到的各种资源都是虚拟的，从而实现与底层系统的隔离。</a:t>
              </a:r>
              <a:endParaRPr lang="en-US" altLang="zh-CN" sz="1200" dirty="0">
                <a:solidFill>
                  <a:schemeClr val="bg1"/>
                </a:solidFill>
                <a:cs typeface="+mn-ea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（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</a:rPr>
                <a:t>1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）启动快</a:t>
              </a:r>
            </a:p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容器里面的应用是底层系统的一个进程。所以启动容器等于启动一个进程，而非一个操作系统，速度快。</a:t>
              </a:r>
            </a:p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（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</a:rPr>
                <a:t>2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）资源占用少</a:t>
              </a:r>
            </a:p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虚拟机由于是完整的操作系统，会占用所有资源。但容器不占用那些没有用到的资源；另外，多个容器可以共享资源，虚拟机都是独享资源。</a:t>
              </a:r>
            </a:p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（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</a:rPr>
                <a:t>3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）体积小</a:t>
              </a:r>
            </a:p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容器只要包含用到的组件即可，而虚拟机是整个操作系统的打包，所以容器文件比虚拟机文件要小很多。</a:t>
              </a:r>
            </a:p>
            <a:p>
              <a:pPr>
                <a:lnSpc>
                  <a:spcPct val="120000"/>
                </a:lnSpc>
              </a:pPr>
              <a:endParaRPr lang="zh-CN" altLang="en-US" sz="1200" dirty="0">
                <a:solidFill>
                  <a:schemeClr val="bg1"/>
                </a:solidFill>
                <a:cs typeface="+mn-ea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6225114" y="258014"/>
            <a:ext cx="5252710" cy="5054214"/>
            <a:chOff x="611714" y="258014"/>
            <a:chExt cx="5252710" cy="5054214"/>
          </a:xfrm>
        </p:grpSpPr>
        <p:grpSp>
          <p:nvGrpSpPr>
            <p:cNvPr id="48" name="组合 47"/>
            <p:cNvGrpSpPr/>
            <p:nvPr/>
          </p:nvGrpSpPr>
          <p:grpSpPr>
            <a:xfrm>
              <a:off x="611714" y="258014"/>
              <a:ext cx="5252710" cy="5054214"/>
              <a:chOff x="1291167" y="1160058"/>
              <a:chExt cx="5252710" cy="5054214"/>
            </a:xfrm>
          </p:grpSpPr>
          <p:sp>
            <p:nvSpPr>
              <p:cNvPr id="52" name="等腰三角形 51"/>
              <p:cNvSpPr/>
              <p:nvPr/>
            </p:nvSpPr>
            <p:spPr>
              <a:xfrm>
                <a:off x="1291167" y="3811036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1443567" y="2045043"/>
                <a:ext cx="5100310" cy="4169229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54" name="梯形 53"/>
              <p:cNvSpPr/>
              <p:nvPr/>
            </p:nvSpPr>
            <p:spPr>
              <a:xfrm rot="18877615">
                <a:off x="569134" y="2256802"/>
                <a:ext cx="2990172" cy="796684"/>
              </a:xfrm>
              <a:prstGeom prst="trapezoid">
                <a:avLst>
                  <a:gd name="adj" fmla="val 10019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55" name="等腰三角形 54"/>
              <p:cNvSpPr/>
              <p:nvPr/>
            </p:nvSpPr>
            <p:spPr>
              <a:xfrm>
                <a:off x="3222023" y="1862138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49" name="文本框 48"/>
            <p:cNvSpPr txBox="1"/>
            <p:nvPr/>
          </p:nvSpPr>
          <p:spPr>
            <a:xfrm>
              <a:off x="1345448" y="1396834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249746" y="1520846"/>
              <a:ext cx="105509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" altLang="zh-CN" b="1" dirty="0">
                  <a:solidFill>
                    <a:schemeClr val="bg1"/>
                  </a:solidFill>
                  <a:cs typeface="+mn-ea"/>
                </a:rPr>
                <a:t>Docker </a:t>
              </a:r>
              <a:endParaRPr lang="zh-CN" altLang="en-US" b="1" dirty="0">
                <a:solidFill>
                  <a:schemeClr val="bg1"/>
                </a:solidFill>
                <a:cs typeface="+mn-ea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1882890" y="1860769"/>
              <a:ext cx="3879281" cy="28992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" altLang="zh-CN" sz="1200" dirty="0">
                  <a:solidFill>
                    <a:schemeClr val="bg1"/>
                  </a:solidFill>
                  <a:cs typeface="+mn-ea"/>
                </a:rPr>
                <a:t>Docker 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属于 </a:t>
              </a:r>
              <a:r>
                <a:rPr lang="en" altLang="zh-CN" sz="1200" dirty="0">
                  <a:solidFill>
                    <a:schemeClr val="bg1"/>
                  </a:solidFill>
                  <a:cs typeface="+mn-ea"/>
                </a:rPr>
                <a:t>Linux 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容器的一种封装，提供简单易用的容器使用接口，是目前最流行的 </a:t>
              </a:r>
              <a:r>
                <a:rPr lang="en" altLang="zh-CN" sz="1200" dirty="0">
                  <a:solidFill>
                    <a:schemeClr val="bg1"/>
                  </a:solidFill>
                  <a:cs typeface="+mn-ea"/>
                </a:rPr>
                <a:t>Linux 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容器解决方案。</a:t>
              </a:r>
              <a:endParaRPr lang="en-US" altLang="zh-CN" sz="1200" dirty="0">
                <a:solidFill>
                  <a:schemeClr val="bg1"/>
                </a:solidFill>
                <a:cs typeface="+mn-ea"/>
              </a:endParaRPr>
            </a:p>
            <a:p>
              <a:pPr>
                <a:lnSpc>
                  <a:spcPct val="120000"/>
                </a:lnSpc>
              </a:pPr>
              <a:endParaRPr lang="zh-CN" altLang="en-US" sz="1200" dirty="0">
                <a:solidFill>
                  <a:schemeClr val="bg1"/>
                </a:solidFill>
                <a:cs typeface="+mn-ea"/>
              </a:endParaRPr>
            </a:p>
            <a:p>
              <a:pPr>
                <a:lnSpc>
                  <a:spcPct val="120000"/>
                </a:lnSpc>
              </a:pPr>
              <a:r>
                <a:rPr lang="en" altLang="zh-CN" sz="1200" dirty="0">
                  <a:solidFill>
                    <a:schemeClr val="bg1"/>
                  </a:solidFill>
                  <a:cs typeface="+mn-ea"/>
                </a:rPr>
                <a:t>Docker 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将应用程序与该程序的依赖包，打包起来，生成一个虚拟容器。程序在这个虚拟容器里运行，就好像在真实的物理机上运行一样。</a:t>
              </a:r>
              <a:endParaRPr lang="en-US" altLang="zh-CN" sz="1200" dirty="0">
                <a:solidFill>
                  <a:schemeClr val="bg1"/>
                </a:solidFill>
                <a:cs typeface="+mn-ea"/>
              </a:endParaRPr>
            </a:p>
            <a:p>
              <a:pPr>
                <a:lnSpc>
                  <a:spcPct val="120000"/>
                </a:lnSpc>
              </a:pPr>
              <a:endParaRPr lang="en-US" altLang="zh-CN" sz="1200" dirty="0">
                <a:solidFill>
                  <a:schemeClr val="bg1"/>
                </a:solidFill>
                <a:cs typeface="+mn-ea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总体来说，</a:t>
              </a:r>
              <a:r>
                <a:rPr lang="en" altLang="zh-CN" sz="1200" dirty="0">
                  <a:solidFill>
                    <a:schemeClr val="bg1"/>
                  </a:solidFill>
                  <a:cs typeface="+mn-ea"/>
                </a:rPr>
                <a:t>Docker 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</a:rPr>
                <a:t>的接口相当简单，用户可以方便地创建和使用容器，把自己的应用放入容器。容器还可以进行版本管理、复制、分享、修改，就像管理普通的代码一样。</a:t>
              </a:r>
            </a:p>
            <a:p>
              <a:br>
                <a:rPr lang="zh-CN" altLang="en-US" sz="1200" dirty="0"/>
              </a:br>
              <a:endParaRPr lang="zh-CN" altLang="en-US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8367333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72936" y="1174536"/>
            <a:ext cx="2246128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700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287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文本占位符 1">
            <a:extLst>
              <a:ext uri="{FF2B5EF4-FFF2-40B4-BE49-F238E27FC236}">
                <a16:creationId xmlns:a16="http://schemas.microsoft.com/office/drawing/2014/main" id="{71021465-8026-CF45-9AC1-09D1B29570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373086" y="2980265"/>
            <a:ext cx="7837714" cy="897467"/>
          </a:xfrm>
        </p:spPr>
        <p:txBody>
          <a:bodyPr/>
          <a:lstStyle/>
          <a:p>
            <a:r>
              <a:rPr lang="en-US" altLang="zh-CN" sz="4400" dirty="0">
                <a:cs typeface="+mn-ea"/>
                <a:sym typeface="+mn-lt"/>
              </a:rPr>
              <a:t>Docker</a:t>
            </a:r>
            <a:r>
              <a:rPr lang="zh-CN" altLang="en-US" sz="4400" dirty="0">
                <a:cs typeface="+mn-ea"/>
                <a:sym typeface="+mn-lt"/>
              </a:rPr>
              <a:t>在</a:t>
            </a:r>
            <a:r>
              <a:rPr lang="en-US" altLang="zh-CN" sz="4400" dirty="0">
                <a:cs typeface="+mn-ea"/>
                <a:sym typeface="+mn-lt"/>
              </a:rPr>
              <a:t>Linux</a:t>
            </a:r>
            <a:r>
              <a:rPr lang="zh-CN" altLang="en-US" sz="4400" dirty="0">
                <a:cs typeface="+mn-ea"/>
                <a:sym typeface="+mn-lt"/>
              </a:rPr>
              <a:t>下的迁移使用</a:t>
            </a:r>
            <a:endParaRPr kumimoji="1" lang="zh-CN" altLang="en-US" sz="440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30639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958013" y="123661"/>
            <a:ext cx="4092451" cy="461434"/>
          </a:xfrm>
        </p:spPr>
        <p:txBody>
          <a:bodyPr/>
          <a:lstStyle/>
          <a:p>
            <a:r>
              <a:rPr lang="zh-CN" altLang="en-US" b="1" dirty="0">
                <a:cs typeface="+mn-ea"/>
                <a:sym typeface="+mn-lt"/>
              </a:rPr>
              <a:t>在</a:t>
            </a:r>
            <a:r>
              <a:rPr lang="en-US" altLang="zh-CN" b="1" dirty="0">
                <a:cs typeface="+mn-ea"/>
                <a:sym typeface="+mn-lt"/>
              </a:rPr>
              <a:t>Linux</a:t>
            </a:r>
            <a:r>
              <a:rPr lang="zh-CN" altLang="en-US" b="1" dirty="0">
                <a:cs typeface="+mn-ea"/>
                <a:sym typeface="+mn-lt"/>
              </a:rPr>
              <a:t>上安装</a:t>
            </a:r>
            <a:r>
              <a:rPr lang="en-US" altLang="zh-CN" b="1" dirty="0">
                <a:cs typeface="+mn-ea"/>
                <a:sym typeface="+mn-lt"/>
              </a:rPr>
              <a:t>docker</a:t>
            </a:r>
            <a:r>
              <a:rPr lang="zh-CN" altLang="en-US" b="1" dirty="0">
                <a:cs typeface="+mn-ea"/>
                <a:sym typeface="+mn-lt"/>
              </a:rPr>
              <a:t>服务</a:t>
            </a:r>
          </a:p>
        </p:txBody>
      </p:sp>
      <p:cxnSp>
        <p:nvCxnSpPr>
          <p:cNvPr id="40" name="直接连接符 39"/>
          <p:cNvCxnSpPr/>
          <p:nvPr/>
        </p:nvCxnSpPr>
        <p:spPr>
          <a:xfrm>
            <a:off x="814632" y="885554"/>
            <a:ext cx="1034118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D8C04E11-CDE5-8B4A-AB4B-3C01B7BCF913}"/>
              </a:ext>
            </a:extLst>
          </p:cNvPr>
          <p:cNvSpPr txBox="1"/>
          <p:nvPr/>
        </p:nvSpPr>
        <p:spPr>
          <a:xfrm>
            <a:off x="1347209" y="1384874"/>
            <a:ext cx="7931383" cy="417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首先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要确定你的系统，这里以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Ubuntu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为例。运行现成的脚本，安装</a:t>
            </a:r>
            <a:r>
              <a:rPr lang="e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Docker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：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43598AB-026B-1840-9FED-277EC6E9C2F2}"/>
              </a:ext>
            </a:extLst>
          </p:cNvPr>
          <p:cNvSpPr/>
          <p:nvPr/>
        </p:nvSpPr>
        <p:spPr>
          <a:xfrm>
            <a:off x="1393238" y="998594"/>
            <a:ext cx="269657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/>
              <a:t>使用脚本安装 </a:t>
            </a:r>
            <a:r>
              <a:rPr lang="en" altLang="zh-CN" sz="2000" b="1" dirty="0"/>
              <a:t>Docker</a:t>
            </a:r>
          </a:p>
        </p:txBody>
      </p:sp>
      <p:sp>
        <p:nvSpPr>
          <p:cNvPr id="13" name="任意多边形 8">
            <a:extLst>
              <a:ext uri="{FF2B5EF4-FFF2-40B4-BE49-F238E27FC236}">
                <a16:creationId xmlns:a16="http://schemas.microsoft.com/office/drawing/2014/main" id="{E5D0B233-C19E-2748-955D-926BF039F9E5}"/>
              </a:ext>
            </a:extLst>
          </p:cNvPr>
          <p:cNvSpPr/>
          <p:nvPr/>
        </p:nvSpPr>
        <p:spPr>
          <a:xfrm rot="2654418">
            <a:off x="7974073" y="3619422"/>
            <a:ext cx="2502590" cy="2502590"/>
          </a:xfrm>
          <a:custGeom>
            <a:avLst/>
            <a:gdLst>
              <a:gd name="connsiteX0" fmla="*/ 1776349 w 2502590"/>
              <a:gd name="connsiteY0" fmla="*/ 399009 h 2502590"/>
              <a:gd name="connsiteX1" fmla="*/ 1971011 w 2502590"/>
              <a:gd name="connsiteY1" fmla="*/ 235660 h 2502590"/>
              <a:gd name="connsiteX2" fmla="*/ 2126523 w 2502590"/>
              <a:gd name="connsiteY2" fmla="*/ 366150 h 2502590"/>
              <a:gd name="connsiteX3" fmla="*/ 1999458 w 2502590"/>
              <a:gd name="connsiteY3" fmla="*/ 586220 h 2502590"/>
              <a:gd name="connsiteX4" fmla="*/ 2201349 w 2502590"/>
              <a:gd name="connsiteY4" fmla="*/ 935905 h 2502590"/>
              <a:gd name="connsiteX5" fmla="*/ 2455467 w 2502590"/>
              <a:gd name="connsiteY5" fmla="*/ 935898 h 2502590"/>
              <a:gd name="connsiteX6" fmla="*/ 2490719 w 2502590"/>
              <a:gd name="connsiteY6" fmla="*/ 1135820 h 2502590"/>
              <a:gd name="connsiteX7" fmla="*/ 2251923 w 2502590"/>
              <a:gd name="connsiteY7" fmla="*/ 1222728 h 2502590"/>
              <a:gd name="connsiteX8" fmla="*/ 2181807 w 2502590"/>
              <a:gd name="connsiteY8" fmla="*/ 1620375 h 2502590"/>
              <a:gd name="connsiteX9" fmla="*/ 2376478 w 2502590"/>
              <a:gd name="connsiteY9" fmla="*/ 1783714 h 2502590"/>
              <a:gd name="connsiteX10" fmla="*/ 2274974 w 2502590"/>
              <a:gd name="connsiteY10" fmla="*/ 1959523 h 2502590"/>
              <a:gd name="connsiteX11" fmla="*/ 2036183 w 2502590"/>
              <a:gd name="connsiteY11" fmla="*/ 1872603 h 2502590"/>
              <a:gd name="connsiteX12" fmla="*/ 1726869 w 2502590"/>
              <a:gd name="connsiteY12" fmla="*/ 2132148 h 2502590"/>
              <a:gd name="connsiteX13" fmla="*/ 1771003 w 2502590"/>
              <a:gd name="connsiteY13" fmla="*/ 2382405 h 2502590"/>
              <a:gd name="connsiteX14" fmla="*/ 1580239 w 2502590"/>
              <a:gd name="connsiteY14" fmla="*/ 2451837 h 2502590"/>
              <a:gd name="connsiteX15" fmla="*/ 1453186 w 2502590"/>
              <a:gd name="connsiteY15" fmla="*/ 2231761 h 2502590"/>
              <a:gd name="connsiteX16" fmla="*/ 1049405 w 2502590"/>
              <a:gd name="connsiteY16" fmla="*/ 2231761 h 2502590"/>
              <a:gd name="connsiteX17" fmla="*/ 922351 w 2502590"/>
              <a:gd name="connsiteY17" fmla="*/ 2451837 h 2502590"/>
              <a:gd name="connsiteX18" fmla="*/ 731587 w 2502590"/>
              <a:gd name="connsiteY18" fmla="*/ 2382405 h 2502590"/>
              <a:gd name="connsiteX19" fmla="*/ 775721 w 2502590"/>
              <a:gd name="connsiteY19" fmla="*/ 2132148 h 2502590"/>
              <a:gd name="connsiteX20" fmla="*/ 466407 w 2502590"/>
              <a:gd name="connsiteY20" fmla="*/ 1872603 h 2502590"/>
              <a:gd name="connsiteX21" fmla="*/ 227616 w 2502590"/>
              <a:gd name="connsiteY21" fmla="*/ 1959523 h 2502590"/>
              <a:gd name="connsiteX22" fmla="*/ 126112 w 2502590"/>
              <a:gd name="connsiteY22" fmla="*/ 1783714 h 2502590"/>
              <a:gd name="connsiteX23" fmla="*/ 320783 w 2502590"/>
              <a:gd name="connsiteY23" fmla="*/ 1620374 h 2502590"/>
              <a:gd name="connsiteX24" fmla="*/ 250667 w 2502590"/>
              <a:gd name="connsiteY24" fmla="*/ 1222727 h 2502590"/>
              <a:gd name="connsiteX25" fmla="*/ 11871 w 2502590"/>
              <a:gd name="connsiteY25" fmla="*/ 1135820 h 2502590"/>
              <a:gd name="connsiteX26" fmla="*/ 47123 w 2502590"/>
              <a:gd name="connsiteY26" fmla="*/ 935898 h 2502590"/>
              <a:gd name="connsiteX27" fmla="*/ 301241 w 2502590"/>
              <a:gd name="connsiteY27" fmla="*/ 935904 h 2502590"/>
              <a:gd name="connsiteX28" fmla="*/ 503131 w 2502590"/>
              <a:gd name="connsiteY28" fmla="*/ 586219 h 2502590"/>
              <a:gd name="connsiteX29" fmla="*/ 376067 w 2502590"/>
              <a:gd name="connsiteY29" fmla="*/ 366150 h 2502590"/>
              <a:gd name="connsiteX30" fmla="*/ 531579 w 2502590"/>
              <a:gd name="connsiteY30" fmla="*/ 235660 h 2502590"/>
              <a:gd name="connsiteX31" fmla="*/ 726241 w 2502590"/>
              <a:gd name="connsiteY31" fmla="*/ 399009 h 2502590"/>
              <a:gd name="connsiteX32" fmla="*/ 1105671 w 2502590"/>
              <a:gd name="connsiteY32" fmla="*/ 260908 h 2502590"/>
              <a:gd name="connsiteX33" fmla="*/ 1149792 w 2502590"/>
              <a:gd name="connsiteY33" fmla="*/ 10649 h 2502590"/>
              <a:gd name="connsiteX34" fmla="*/ 1352798 w 2502590"/>
              <a:gd name="connsiteY34" fmla="*/ 10649 h 2502590"/>
              <a:gd name="connsiteX35" fmla="*/ 1396919 w 2502590"/>
              <a:gd name="connsiteY35" fmla="*/ 260908 h 2502590"/>
              <a:gd name="connsiteX36" fmla="*/ 1776349 w 2502590"/>
              <a:gd name="connsiteY36" fmla="*/ 399009 h 2502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502590" h="2502590">
                <a:moveTo>
                  <a:pt x="1776349" y="399009"/>
                </a:moveTo>
                <a:lnTo>
                  <a:pt x="1971011" y="235660"/>
                </a:lnTo>
                <a:lnTo>
                  <a:pt x="2126523" y="366150"/>
                </a:lnTo>
                <a:lnTo>
                  <a:pt x="1999458" y="586220"/>
                </a:lnTo>
                <a:cubicBezTo>
                  <a:pt x="2089809" y="687858"/>
                  <a:pt x="2158503" y="806840"/>
                  <a:pt x="2201349" y="935905"/>
                </a:cubicBezTo>
                <a:lnTo>
                  <a:pt x="2455467" y="935898"/>
                </a:lnTo>
                <a:lnTo>
                  <a:pt x="2490719" y="1135820"/>
                </a:lnTo>
                <a:lnTo>
                  <a:pt x="2251923" y="1222728"/>
                </a:lnTo>
                <a:cubicBezTo>
                  <a:pt x="2255804" y="1358663"/>
                  <a:pt x="2231947" y="1493964"/>
                  <a:pt x="2181807" y="1620375"/>
                </a:cubicBezTo>
                <a:lnTo>
                  <a:pt x="2376478" y="1783714"/>
                </a:lnTo>
                <a:lnTo>
                  <a:pt x="2274974" y="1959523"/>
                </a:lnTo>
                <a:lnTo>
                  <a:pt x="2036183" y="1872603"/>
                </a:lnTo>
                <a:cubicBezTo>
                  <a:pt x="1951778" y="1979230"/>
                  <a:pt x="1846533" y="2067542"/>
                  <a:pt x="1726869" y="2132148"/>
                </a:cubicBezTo>
                <a:lnTo>
                  <a:pt x="1771003" y="2382405"/>
                </a:lnTo>
                <a:lnTo>
                  <a:pt x="1580239" y="2451837"/>
                </a:lnTo>
                <a:lnTo>
                  <a:pt x="1453186" y="2231761"/>
                </a:lnTo>
                <a:cubicBezTo>
                  <a:pt x="1319990" y="2259188"/>
                  <a:pt x="1182601" y="2259188"/>
                  <a:pt x="1049405" y="2231761"/>
                </a:cubicBezTo>
                <a:lnTo>
                  <a:pt x="922351" y="2451837"/>
                </a:lnTo>
                <a:lnTo>
                  <a:pt x="731587" y="2382405"/>
                </a:lnTo>
                <a:lnTo>
                  <a:pt x="775721" y="2132148"/>
                </a:lnTo>
                <a:cubicBezTo>
                  <a:pt x="656057" y="2067541"/>
                  <a:pt x="550812" y="1979230"/>
                  <a:pt x="466407" y="1872603"/>
                </a:cubicBezTo>
                <a:lnTo>
                  <a:pt x="227616" y="1959523"/>
                </a:lnTo>
                <a:lnTo>
                  <a:pt x="126112" y="1783714"/>
                </a:lnTo>
                <a:lnTo>
                  <a:pt x="320783" y="1620374"/>
                </a:lnTo>
                <a:cubicBezTo>
                  <a:pt x="270643" y="1493964"/>
                  <a:pt x="246786" y="1358663"/>
                  <a:pt x="250667" y="1222727"/>
                </a:cubicBezTo>
                <a:lnTo>
                  <a:pt x="11871" y="1135820"/>
                </a:lnTo>
                <a:lnTo>
                  <a:pt x="47123" y="935898"/>
                </a:lnTo>
                <a:lnTo>
                  <a:pt x="301241" y="935904"/>
                </a:lnTo>
                <a:cubicBezTo>
                  <a:pt x="344087" y="806839"/>
                  <a:pt x="412781" y="687857"/>
                  <a:pt x="503131" y="586219"/>
                </a:cubicBezTo>
                <a:lnTo>
                  <a:pt x="376067" y="366150"/>
                </a:lnTo>
                <a:lnTo>
                  <a:pt x="531579" y="235660"/>
                </a:lnTo>
                <a:lnTo>
                  <a:pt x="726241" y="399009"/>
                </a:lnTo>
                <a:cubicBezTo>
                  <a:pt x="842024" y="327680"/>
                  <a:pt x="971127" y="280691"/>
                  <a:pt x="1105671" y="260908"/>
                </a:cubicBezTo>
                <a:lnTo>
                  <a:pt x="1149792" y="10649"/>
                </a:lnTo>
                <a:lnTo>
                  <a:pt x="1352798" y="10649"/>
                </a:lnTo>
                <a:lnTo>
                  <a:pt x="1396919" y="260908"/>
                </a:lnTo>
                <a:cubicBezTo>
                  <a:pt x="1531463" y="280691"/>
                  <a:pt x="1660566" y="327681"/>
                  <a:pt x="1776349" y="3990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1552" tIns="644640" rIns="561552" bIns="688407" numCol="1" spcCol="1270" anchor="ctr" anchorCtr="0">
            <a:noAutofit/>
          </a:bodyPr>
          <a:lstStyle/>
          <a:p>
            <a:pPr lvl="0" algn="ctr" defTabSz="2044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600" kern="1200">
              <a:cs typeface="+mn-ea"/>
              <a:sym typeface="+mn-lt"/>
            </a:endParaRPr>
          </a:p>
        </p:txBody>
      </p:sp>
      <p:sp>
        <p:nvSpPr>
          <p:cNvPr id="14" name="环形箭头 13">
            <a:extLst>
              <a:ext uri="{FF2B5EF4-FFF2-40B4-BE49-F238E27FC236}">
                <a16:creationId xmlns:a16="http://schemas.microsoft.com/office/drawing/2014/main" id="{1B4EB0D9-028B-8242-8EFF-8F43D30135E4}"/>
              </a:ext>
            </a:extLst>
          </p:cNvPr>
          <p:cNvSpPr/>
          <p:nvPr/>
        </p:nvSpPr>
        <p:spPr>
          <a:xfrm rot="2654418">
            <a:off x="7785563" y="3239551"/>
            <a:ext cx="3203316" cy="3203316"/>
          </a:xfrm>
          <a:prstGeom prst="circularArrow">
            <a:avLst>
              <a:gd name="adj1" fmla="val 4688"/>
              <a:gd name="adj2" fmla="val 299029"/>
              <a:gd name="adj3" fmla="val 2524070"/>
              <a:gd name="adj4" fmla="val 15844352"/>
              <a:gd name="adj5" fmla="val 5469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EB2B6B9-D368-BD4A-8038-216FB44865F5}"/>
              </a:ext>
            </a:extLst>
          </p:cNvPr>
          <p:cNvSpPr/>
          <p:nvPr/>
        </p:nvSpPr>
        <p:spPr>
          <a:xfrm rot="2654418">
            <a:off x="10867327" y="5751520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82487F8-6C30-FE41-A7F2-DDF0002D5B6A}"/>
              </a:ext>
            </a:extLst>
          </p:cNvPr>
          <p:cNvSpPr/>
          <p:nvPr/>
        </p:nvSpPr>
        <p:spPr>
          <a:xfrm rot="2654418">
            <a:off x="1137641" y="1096940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10ECFD3-5C28-F449-B7AC-F5441BDE4D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915" r="10805" b="-217"/>
          <a:stretch/>
        </p:blipFill>
        <p:spPr>
          <a:xfrm>
            <a:off x="1372625" y="1908264"/>
            <a:ext cx="5426002" cy="457674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D72203D-0847-CB4F-BB1E-AB9DBAE1ED4A}"/>
              </a:ext>
            </a:extLst>
          </p:cNvPr>
          <p:cNvSpPr/>
          <p:nvPr/>
        </p:nvSpPr>
        <p:spPr>
          <a:xfrm>
            <a:off x="1393238" y="2576321"/>
            <a:ext cx="80778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一般以管理员权限登录，输入密码后，就会自动下载脚本并且安装</a:t>
            </a:r>
            <a:r>
              <a:rPr lang="en" altLang="zh-CN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Docker</a:t>
            </a:r>
            <a:r>
              <a:rPr lang="zh-CN" alt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及依赖包。</a:t>
            </a:r>
            <a:endParaRPr lang="zh-CN" altLang="en-US" sz="160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898A28E-42A3-E148-AC05-4DE6EF3E3D9A}"/>
              </a:ext>
            </a:extLst>
          </p:cNvPr>
          <p:cNvSpPr txBox="1"/>
          <p:nvPr/>
        </p:nvSpPr>
        <p:spPr>
          <a:xfrm>
            <a:off x="1347209" y="3482873"/>
            <a:ext cx="7931383" cy="657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" altLang="zh-CN" sz="1600" dirty="0"/>
              <a:t>Docker </a:t>
            </a:r>
            <a:r>
              <a:rPr lang="zh-CN" altLang="en-US" sz="1600" dirty="0"/>
              <a:t>是服务器</a:t>
            </a:r>
            <a:r>
              <a:rPr lang="en-US" altLang="zh-CN" sz="1600" dirty="0"/>
              <a:t>----</a:t>
            </a:r>
            <a:r>
              <a:rPr lang="zh-CN" altLang="en-US" sz="1600" dirty="0"/>
              <a:t>客户端架构。命令行运行</a:t>
            </a:r>
            <a:r>
              <a:rPr lang="en" altLang="zh-CN" sz="1600" dirty="0"/>
              <a:t>docker</a:t>
            </a:r>
            <a:r>
              <a:rPr lang="zh-CN" altLang="en-US" sz="1600" dirty="0"/>
              <a:t>命令的时候，需要本机有 </a:t>
            </a:r>
            <a:r>
              <a:rPr lang="en" altLang="zh-CN" sz="1600" dirty="0"/>
              <a:t>Docker </a:t>
            </a:r>
            <a:r>
              <a:rPr lang="zh-CN" altLang="en-US" sz="1600" dirty="0"/>
              <a:t>服务。当脚本运行成功并完成后，可以用下面的命令启动服务：</a:t>
            </a:r>
            <a:endParaRPr kumimoji="1" lang="zh-CN" altLang="en-US" sz="16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9A2408E-E148-0145-A042-6CDBA3CCA24E}"/>
              </a:ext>
            </a:extLst>
          </p:cNvPr>
          <p:cNvSpPr/>
          <p:nvPr/>
        </p:nvSpPr>
        <p:spPr>
          <a:xfrm>
            <a:off x="1415341" y="3118616"/>
            <a:ext cx="158889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2000" b="1" dirty="0"/>
              <a:t>启动</a:t>
            </a:r>
            <a:r>
              <a:rPr lang="en-US" altLang="zh-CN" sz="2000" b="1" dirty="0"/>
              <a:t>docker</a:t>
            </a:r>
            <a:endParaRPr lang="en" altLang="zh-CN" sz="2000" b="1" dirty="0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A1E70858-C1C0-6641-B786-7B6145E11387}"/>
              </a:ext>
            </a:extLst>
          </p:cNvPr>
          <p:cNvSpPr/>
          <p:nvPr/>
        </p:nvSpPr>
        <p:spPr>
          <a:xfrm rot="2654418">
            <a:off x="1137641" y="3194939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7302372-C1EC-AF49-823A-55DFE4AA53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3238" y="4239562"/>
            <a:ext cx="5372100" cy="50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24BFD7C8-FB0D-454F-B8F0-685576F4B9EA}"/>
              </a:ext>
            </a:extLst>
          </p:cNvPr>
          <p:cNvSpPr/>
          <p:nvPr/>
        </p:nvSpPr>
        <p:spPr>
          <a:xfrm>
            <a:off x="1347209" y="5020960"/>
            <a:ext cx="21788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/>
              <a:t>以及测试运行</a:t>
            </a:r>
            <a:r>
              <a:rPr lang="en-US" altLang="zh-CN" sz="1600" dirty="0"/>
              <a:t>docker</a:t>
            </a:r>
            <a:endParaRPr lang="zh-CN" altLang="en-US" sz="16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65E158C5-673A-4345-89EE-036A9361F8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209" r="10939" b="14278"/>
          <a:stretch/>
        </p:blipFill>
        <p:spPr>
          <a:xfrm>
            <a:off x="1414811" y="5549413"/>
            <a:ext cx="5349997" cy="532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652015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958014" y="123661"/>
            <a:ext cx="3424766" cy="461434"/>
          </a:xfrm>
        </p:spPr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Docker</a:t>
            </a:r>
            <a:r>
              <a:rPr lang="zh-CN" altLang="en-US" b="1" dirty="0">
                <a:cs typeface="+mn-ea"/>
                <a:sym typeface="+mn-lt"/>
              </a:rPr>
              <a:t>和</a:t>
            </a:r>
            <a:r>
              <a:rPr lang="en-US" altLang="zh-CN" b="1" dirty="0">
                <a:cs typeface="+mn-ea"/>
                <a:sym typeface="+mn-lt"/>
              </a:rPr>
              <a:t>image </a:t>
            </a:r>
            <a:r>
              <a:rPr lang="zh-CN" altLang="en-US" b="1" dirty="0">
                <a:cs typeface="+mn-ea"/>
                <a:sym typeface="+mn-lt"/>
              </a:rPr>
              <a:t>文件</a:t>
            </a:r>
            <a:endParaRPr lang="en-US" altLang="zh-CN" b="1" dirty="0">
              <a:cs typeface="+mn-ea"/>
              <a:sym typeface="+mn-lt"/>
            </a:endParaRPr>
          </a:p>
          <a:p>
            <a:endParaRPr lang="zh-CN" altLang="en-US" b="1" dirty="0">
              <a:cs typeface="+mn-ea"/>
              <a:sym typeface="+mn-lt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814632" y="885554"/>
            <a:ext cx="1034118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D8C04E11-CDE5-8B4A-AB4B-3C01B7BCF913}"/>
              </a:ext>
            </a:extLst>
          </p:cNvPr>
          <p:cNvSpPr txBox="1"/>
          <p:nvPr/>
        </p:nvSpPr>
        <p:spPr>
          <a:xfrm>
            <a:off x="1393370" y="1420358"/>
            <a:ext cx="7931383" cy="2633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Docker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把应用程序及其依赖，打包在 </a:t>
            </a:r>
            <a:r>
              <a:rPr lang="e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image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文件里面。通过生成的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image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文件，就能生成 </a:t>
            </a:r>
            <a:r>
              <a:rPr lang="e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Docker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容器。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（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1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）</a:t>
            </a:r>
            <a:r>
              <a:rPr lang="e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image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文件可以看作是容器的模板。</a:t>
            </a:r>
            <a:r>
              <a:rPr lang="e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Docker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根据 </a:t>
            </a:r>
            <a:r>
              <a:rPr lang="e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image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文件生成容器的实例；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（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2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）同一个 </a:t>
            </a:r>
            <a:r>
              <a:rPr lang="e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image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文件，可以生成多个同时运行的容器实例；</a:t>
            </a: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（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3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）</a:t>
            </a:r>
            <a:r>
              <a:rPr lang="e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image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是二进制文件。实际开发中，一个 </a:t>
            </a:r>
            <a:r>
              <a:rPr lang="e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image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文件往往通过继承另一个 </a:t>
            </a:r>
            <a:r>
              <a:rPr lang="e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image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文件，加上一些个性化设置而生成。意思是说，你可以在别人</a:t>
            </a:r>
            <a:r>
              <a:rPr lang="e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的 </a:t>
            </a:r>
            <a:r>
              <a:rPr lang="e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image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基础上，往里面你自己需要的程序应用，然后再打包成为自己的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image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文件；</a:t>
            </a:r>
            <a:endParaRPr lang="zh-CN" altLang="en" sz="1600" dirty="0">
              <a:solidFill>
                <a:schemeClr val="tx1">
                  <a:lumMod val="85000"/>
                  <a:lumOff val="15000"/>
                </a:schemeClr>
              </a:solidFill>
              <a:cs typeface="+mn-ea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43598AB-026B-1840-9FED-277EC6E9C2F2}"/>
              </a:ext>
            </a:extLst>
          </p:cNvPr>
          <p:cNvSpPr/>
          <p:nvPr/>
        </p:nvSpPr>
        <p:spPr>
          <a:xfrm>
            <a:off x="1393370" y="985959"/>
            <a:ext cx="419858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Docker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通过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image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文件导入及导出</a:t>
            </a:r>
          </a:p>
        </p:txBody>
      </p:sp>
      <p:sp>
        <p:nvSpPr>
          <p:cNvPr id="13" name="任意多边形 8">
            <a:extLst>
              <a:ext uri="{FF2B5EF4-FFF2-40B4-BE49-F238E27FC236}">
                <a16:creationId xmlns:a16="http://schemas.microsoft.com/office/drawing/2014/main" id="{E5D0B233-C19E-2748-955D-926BF039F9E5}"/>
              </a:ext>
            </a:extLst>
          </p:cNvPr>
          <p:cNvSpPr/>
          <p:nvPr/>
        </p:nvSpPr>
        <p:spPr>
          <a:xfrm rot="2654418">
            <a:off x="7974073" y="3619422"/>
            <a:ext cx="2502590" cy="2502590"/>
          </a:xfrm>
          <a:custGeom>
            <a:avLst/>
            <a:gdLst>
              <a:gd name="connsiteX0" fmla="*/ 1776349 w 2502590"/>
              <a:gd name="connsiteY0" fmla="*/ 399009 h 2502590"/>
              <a:gd name="connsiteX1" fmla="*/ 1971011 w 2502590"/>
              <a:gd name="connsiteY1" fmla="*/ 235660 h 2502590"/>
              <a:gd name="connsiteX2" fmla="*/ 2126523 w 2502590"/>
              <a:gd name="connsiteY2" fmla="*/ 366150 h 2502590"/>
              <a:gd name="connsiteX3" fmla="*/ 1999458 w 2502590"/>
              <a:gd name="connsiteY3" fmla="*/ 586220 h 2502590"/>
              <a:gd name="connsiteX4" fmla="*/ 2201349 w 2502590"/>
              <a:gd name="connsiteY4" fmla="*/ 935905 h 2502590"/>
              <a:gd name="connsiteX5" fmla="*/ 2455467 w 2502590"/>
              <a:gd name="connsiteY5" fmla="*/ 935898 h 2502590"/>
              <a:gd name="connsiteX6" fmla="*/ 2490719 w 2502590"/>
              <a:gd name="connsiteY6" fmla="*/ 1135820 h 2502590"/>
              <a:gd name="connsiteX7" fmla="*/ 2251923 w 2502590"/>
              <a:gd name="connsiteY7" fmla="*/ 1222728 h 2502590"/>
              <a:gd name="connsiteX8" fmla="*/ 2181807 w 2502590"/>
              <a:gd name="connsiteY8" fmla="*/ 1620375 h 2502590"/>
              <a:gd name="connsiteX9" fmla="*/ 2376478 w 2502590"/>
              <a:gd name="connsiteY9" fmla="*/ 1783714 h 2502590"/>
              <a:gd name="connsiteX10" fmla="*/ 2274974 w 2502590"/>
              <a:gd name="connsiteY10" fmla="*/ 1959523 h 2502590"/>
              <a:gd name="connsiteX11" fmla="*/ 2036183 w 2502590"/>
              <a:gd name="connsiteY11" fmla="*/ 1872603 h 2502590"/>
              <a:gd name="connsiteX12" fmla="*/ 1726869 w 2502590"/>
              <a:gd name="connsiteY12" fmla="*/ 2132148 h 2502590"/>
              <a:gd name="connsiteX13" fmla="*/ 1771003 w 2502590"/>
              <a:gd name="connsiteY13" fmla="*/ 2382405 h 2502590"/>
              <a:gd name="connsiteX14" fmla="*/ 1580239 w 2502590"/>
              <a:gd name="connsiteY14" fmla="*/ 2451837 h 2502590"/>
              <a:gd name="connsiteX15" fmla="*/ 1453186 w 2502590"/>
              <a:gd name="connsiteY15" fmla="*/ 2231761 h 2502590"/>
              <a:gd name="connsiteX16" fmla="*/ 1049405 w 2502590"/>
              <a:gd name="connsiteY16" fmla="*/ 2231761 h 2502590"/>
              <a:gd name="connsiteX17" fmla="*/ 922351 w 2502590"/>
              <a:gd name="connsiteY17" fmla="*/ 2451837 h 2502590"/>
              <a:gd name="connsiteX18" fmla="*/ 731587 w 2502590"/>
              <a:gd name="connsiteY18" fmla="*/ 2382405 h 2502590"/>
              <a:gd name="connsiteX19" fmla="*/ 775721 w 2502590"/>
              <a:gd name="connsiteY19" fmla="*/ 2132148 h 2502590"/>
              <a:gd name="connsiteX20" fmla="*/ 466407 w 2502590"/>
              <a:gd name="connsiteY20" fmla="*/ 1872603 h 2502590"/>
              <a:gd name="connsiteX21" fmla="*/ 227616 w 2502590"/>
              <a:gd name="connsiteY21" fmla="*/ 1959523 h 2502590"/>
              <a:gd name="connsiteX22" fmla="*/ 126112 w 2502590"/>
              <a:gd name="connsiteY22" fmla="*/ 1783714 h 2502590"/>
              <a:gd name="connsiteX23" fmla="*/ 320783 w 2502590"/>
              <a:gd name="connsiteY23" fmla="*/ 1620374 h 2502590"/>
              <a:gd name="connsiteX24" fmla="*/ 250667 w 2502590"/>
              <a:gd name="connsiteY24" fmla="*/ 1222727 h 2502590"/>
              <a:gd name="connsiteX25" fmla="*/ 11871 w 2502590"/>
              <a:gd name="connsiteY25" fmla="*/ 1135820 h 2502590"/>
              <a:gd name="connsiteX26" fmla="*/ 47123 w 2502590"/>
              <a:gd name="connsiteY26" fmla="*/ 935898 h 2502590"/>
              <a:gd name="connsiteX27" fmla="*/ 301241 w 2502590"/>
              <a:gd name="connsiteY27" fmla="*/ 935904 h 2502590"/>
              <a:gd name="connsiteX28" fmla="*/ 503131 w 2502590"/>
              <a:gd name="connsiteY28" fmla="*/ 586219 h 2502590"/>
              <a:gd name="connsiteX29" fmla="*/ 376067 w 2502590"/>
              <a:gd name="connsiteY29" fmla="*/ 366150 h 2502590"/>
              <a:gd name="connsiteX30" fmla="*/ 531579 w 2502590"/>
              <a:gd name="connsiteY30" fmla="*/ 235660 h 2502590"/>
              <a:gd name="connsiteX31" fmla="*/ 726241 w 2502590"/>
              <a:gd name="connsiteY31" fmla="*/ 399009 h 2502590"/>
              <a:gd name="connsiteX32" fmla="*/ 1105671 w 2502590"/>
              <a:gd name="connsiteY32" fmla="*/ 260908 h 2502590"/>
              <a:gd name="connsiteX33" fmla="*/ 1149792 w 2502590"/>
              <a:gd name="connsiteY33" fmla="*/ 10649 h 2502590"/>
              <a:gd name="connsiteX34" fmla="*/ 1352798 w 2502590"/>
              <a:gd name="connsiteY34" fmla="*/ 10649 h 2502590"/>
              <a:gd name="connsiteX35" fmla="*/ 1396919 w 2502590"/>
              <a:gd name="connsiteY35" fmla="*/ 260908 h 2502590"/>
              <a:gd name="connsiteX36" fmla="*/ 1776349 w 2502590"/>
              <a:gd name="connsiteY36" fmla="*/ 399009 h 2502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502590" h="2502590">
                <a:moveTo>
                  <a:pt x="1776349" y="399009"/>
                </a:moveTo>
                <a:lnTo>
                  <a:pt x="1971011" y="235660"/>
                </a:lnTo>
                <a:lnTo>
                  <a:pt x="2126523" y="366150"/>
                </a:lnTo>
                <a:lnTo>
                  <a:pt x="1999458" y="586220"/>
                </a:lnTo>
                <a:cubicBezTo>
                  <a:pt x="2089809" y="687858"/>
                  <a:pt x="2158503" y="806840"/>
                  <a:pt x="2201349" y="935905"/>
                </a:cubicBezTo>
                <a:lnTo>
                  <a:pt x="2455467" y="935898"/>
                </a:lnTo>
                <a:lnTo>
                  <a:pt x="2490719" y="1135820"/>
                </a:lnTo>
                <a:lnTo>
                  <a:pt x="2251923" y="1222728"/>
                </a:lnTo>
                <a:cubicBezTo>
                  <a:pt x="2255804" y="1358663"/>
                  <a:pt x="2231947" y="1493964"/>
                  <a:pt x="2181807" y="1620375"/>
                </a:cubicBezTo>
                <a:lnTo>
                  <a:pt x="2376478" y="1783714"/>
                </a:lnTo>
                <a:lnTo>
                  <a:pt x="2274974" y="1959523"/>
                </a:lnTo>
                <a:lnTo>
                  <a:pt x="2036183" y="1872603"/>
                </a:lnTo>
                <a:cubicBezTo>
                  <a:pt x="1951778" y="1979230"/>
                  <a:pt x="1846533" y="2067542"/>
                  <a:pt x="1726869" y="2132148"/>
                </a:cubicBezTo>
                <a:lnTo>
                  <a:pt x="1771003" y="2382405"/>
                </a:lnTo>
                <a:lnTo>
                  <a:pt x="1580239" y="2451837"/>
                </a:lnTo>
                <a:lnTo>
                  <a:pt x="1453186" y="2231761"/>
                </a:lnTo>
                <a:cubicBezTo>
                  <a:pt x="1319990" y="2259188"/>
                  <a:pt x="1182601" y="2259188"/>
                  <a:pt x="1049405" y="2231761"/>
                </a:cubicBezTo>
                <a:lnTo>
                  <a:pt x="922351" y="2451837"/>
                </a:lnTo>
                <a:lnTo>
                  <a:pt x="731587" y="2382405"/>
                </a:lnTo>
                <a:lnTo>
                  <a:pt x="775721" y="2132148"/>
                </a:lnTo>
                <a:cubicBezTo>
                  <a:pt x="656057" y="2067541"/>
                  <a:pt x="550812" y="1979230"/>
                  <a:pt x="466407" y="1872603"/>
                </a:cubicBezTo>
                <a:lnTo>
                  <a:pt x="227616" y="1959523"/>
                </a:lnTo>
                <a:lnTo>
                  <a:pt x="126112" y="1783714"/>
                </a:lnTo>
                <a:lnTo>
                  <a:pt x="320783" y="1620374"/>
                </a:lnTo>
                <a:cubicBezTo>
                  <a:pt x="270643" y="1493964"/>
                  <a:pt x="246786" y="1358663"/>
                  <a:pt x="250667" y="1222727"/>
                </a:cubicBezTo>
                <a:lnTo>
                  <a:pt x="11871" y="1135820"/>
                </a:lnTo>
                <a:lnTo>
                  <a:pt x="47123" y="935898"/>
                </a:lnTo>
                <a:lnTo>
                  <a:pt x="301241" y="935904"/>
                </a:lnTo>
                <a:cubicBezTo>
                  <a:pt x="344087" y="806839"/>
                  <a:pt x="412781" y="687857"/>
                  <a:pt x="503131" y="586219"/>
                </a:cubicBezTo>
                <a:lnTo>
                  <a:pt x="376067" y="366150"/>
                </a:lnTo>
                <a:lnTo>
                  <a:pt x="531579" y="235660"/>
                </a:lnTo>
                <a:lnTo>
                  <a:pt x="726241" y="399009"/>
                </a:lnTo>
                <a:cubicBezTo>
                  <a:pt x="842024" y="327680"/>
                  <a:pt x="971127" y="280691"/>
                  <a:pt x="1105671" y="260908"/>
                </a:cubicBezTo>
                <a:lnTo>
                  <a:pt x="1149792" y="10649"/>
                </a:lnTo>
                <a:lnTo>
                  <a:pt x="1352798" y="10649"/>
                </a:lnTo>
                <a:lnTo>
                  <a:pt x="1396919" y="260908"/>
                </a:lnTo>
                <a:cubicBezTo>
                  <a:pt x="1531463" y="280691"/>
                  <a:pt x="1660566" y="327681"/>
                  <a:pt x="1776349" y="3990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1552" tIns="644640" rIns="561552" bIns="688407" numCol="1" spcCol="1270" anchor="ctr" anchorCtr="0">
            <a:noAutofit/>
          </a:bodyPr>
          <a:lstStyle/>
          <a:p>
            <a:pPr lvl="0" algn="ctr" defTabSz="2044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600" kern="1200">
              <a:cs typeface="+mn-ea"/>
              <a:sym typeface="+mn-lt"/>
            </a:endParaRPr>
          </a:p>
        </p:txBody>
      </p:sp>
      <p:sp>
        <p:nvSpPr>
          <p:cNvPr id="14" name="环形箭头 13">
            <a:extLst>
              <a:ext uri="{FF2B5EF4-FFF2-40B4-BE49-F238E27FC236}">
                <a16:creationId xmlns:a16="http://schemas.microsoft.com/office/drawing/2014/main" id="{1B4EB0D9-028B-8242-8EFF-8F43D30135E4}"/>
              </a:ext>
            </a:extLst>
          </p:cNvPr>
          <p:cNvSpPr/>
          <p:nvPr/>
        </p:nvSpPr>
        <p:spPr>
          <a:xfrm rot="2654418">
            <a:off x="7785563" y="3239551"/>
            <a:ext cx="3203316" cy="3203316"/>
          </a:xfrm>
          <a:prstGeom prst="circularArrow">
            <a:avLst>
              <a:gd name="adj1" fmla="val 4688"/>
              <a:gd name="adj2" fmla="val 299029"/>
              <a:gd name="adj3" fmla="val 2524070"/>
              <a:gd name="adj4" fmla="val 15844352"/>
              <a:gd name="adj5" fmla="val 5469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EB2B6B9-D368-BD4A-8038-216FB44865F5}"/>
              </a:ext>
            </a:extLst>
          </p:cNvPr>
          <p:cNvSpPr/>
          <p:nvPr/>
        </p:nvSpPr>
        <p:spPr>
          <a:xfrm rot="2654418">
            <a:off x="10867327" y="5751520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82487F8-6C30-FE41-A7F2-DDF0002D5B6A}"/>
              </a:ext>
            </a:extLst>
          </p:cNvPr>
          <p:cNvSpPr/>
          <p:nvPr/>
        </p:nvSpPr>
        <p:spPr>
          <a:xfrm rot="2654418">
            <a:off x="1137641" y="1096940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5E6B3E2-5F1A-DB44-816A-B7051FCBF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238" y="4453859"/>
            <a:ext cx="52959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747918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模板页面">
  <a:themeElements>
    <a:clrScheme name="自定义 2">
      <a:dk1>
        <a:srgbClr val="000000"/>
      </a:dk1>
      <a:lt1>
        <a:srgbClr val="FFFFFF"/>
      </a:lt1>
      <a:dk2>
        <a:srgbClr val="010101"/>
      </a:dk2>
      <a:lt2>
        <a:srgbClr val="FFFFFF"/>
      </a:lt2>
      <a:accent1>
        <a:srgbClr val="FFC000"/>
      </a:accent1>
      <a:accent2>
        <a:srgbClr val="B2A32B"/>
      </a:accent2>
      <a:accent3>
        <a:srgbClr val="6EA8CC"/>
      </a:accent3>
      <a:accent4>
        <a:srgbClr val="BDE6FF"/>
      </a:accent4>
      <a:accent5>
        <a:srgbClr val="000000"/>
      </a:accent5>
      <a:accent6>
        <a:srgbClr val="FFE93D"/>
      </a:accent6>
      <a:hlink>
        <a:srgbClr val="0563C1"/>
      </a:hlink>
      <a:folHlink>
        <a:srgbClr val="954F72"/>
      </a:folHlink>
    </a:clrScheme>
    <a:fontScheme name="Temp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14417</TotalTime>
  <Words>1330</Words>
  <Application>Microsoft Macintosh PowerPoint</Application>
  <PresentationFormat>宽屏</PresentationFormat>
  <Paragraphs>158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29</vt:i4>
      </vt:variant>
    </vt:vector>
  </HeadingPairs>
  <TitlesOfParts>
    <vt:vector size="40" baseType="lpstr">
      <vt:lpstr>等线</vt:lpstr>
      <vt:lpstr>宋体</vt:lpstr>
      <vt:lpstr>Microsoft YaHei</vt:lpstr>
      <vt:lpstr>Microsoft YaHei</vt:lpstr>
      <vt:lpstr>Segoe UI Light</vt:lpstr>
      <vt:lpstr>Arial</vt:lpstr>
      <vt:lpstr>Calibri</vt:lpstr>
      <vt:lpstr>Century Gothic</vt:lpstr>
      <vt:lpstr>Helvetica Neue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Microsoft Office 用户</cp:lastModifiedBy>
  <cp:revision>161</cp:revision>
  <dcterms:created xsi:type="dcterms:W3CDTF">2015-08-18T02:51:41Z</dcterms:created>
  <dcterms:modified xsi:type="dcterms:W3CDTF">2019-03-27T03:56:35Z</dcterms:modified>
  <cp:category/>
</cp:coreProperties>
</file>

<file path=docProps/thumbnail.jpeg>
</file>